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9"/>
  </p:notesMasterIdLst>
  <p:sldIdLst>
    <p:sldId id="256" r:id="rId2"/>
    <p:sldId id="257" r:id="rId3"/>
    <p:sldId id="259" r:id="rId4"/>
    <p:sldId id="296" r:id="rId5"/>
    <p:sldId id="258" r:id="rId6"/>
    <p:sldId id="274" r:id="rId7"/>
    <p:sldId id="319" r:id="rId8"/>
    <p:sldId id="261" r:id="rId9"/>
    <p:sldId id="262" r:id="rId10"/>
    <p:sldId id="321" r:id="rId11"/>
    <p:sldId id="260" r:id="rId12"/>
    <p:sldId id="284" r:id="rId13"/>
    <p:sldId id="320" r:id="rId14"/>
    <p:sldId id="325" r:id="rId15"/>
    <p:sldId id="326" r:id="rId16"/>
    <p:sldId id="264" r:id="rId17"/>
    <p:sldId id="324" r:id="rId18"/>
    <p:sldId id="267" r:id="rId19"/>
    <p:sldId id="335" r:id="rId20"/>
    <p:sldId id="337" r:id="rId21"/>
    <p:sldId id="329" r:id="rId22"/>
    <p:sldId id="328" r:id="rId23"/>
    <p:sldId id="333" r:id="rId24"/>
    <p:sldId id="342" r:id="rId25"/>
    <p:sldId id="347" r:id="rId26"/>
    <p:sldId id="263" r:id="rId27"/>
    <p:sldId id="339" r:id="rId28"/>
    <p:sldId id="341" r:id="rId29"/>
    <p:sldId id="344" r:id="rId30"/>
    <p:sldId id="340" r:id="rId31"/>
    <p:sldId id="330" r:id="rId32"/>
    <p:sldId id="271" r:id="rId33"/>
    <p:sldId id="269" r:id="rId34"/>
    <p:sldId id="323" r:id="rId35"/>
    <p:sldId id="343" r:id="rId36"/>
    <p:sldId id="348" r:id="rId37"/>
    <p:sldId id="331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 Bold" panose="02000000000000000000" pitchFamily="2" charset="0"/>
      <p:bold r:id="rId44"/>
    </p:embeddedFont>
    <p:embeddedFont>
      <p:font typeface="Roboto Slab" panose="020B0604020202020204" charset="0"/>
      <p:regular r:id="rId45"/>
      <p:bold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phnekyx" initials="d" lastIdx="2" clrIdx="0">
    <p:extLst>
      <p:ext uri="{19B8F6BF-5375-455C-9EA6-DF929625EA0E}">
        <p15:presenceInfo xmlns:p15="http://schemas.microsoft.com/office/powerpoint/2012/main" userId="daphneky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659" autoAdjust="0"/>
  </p:normalViewPr>
  <p:slideViewPr>
    <p:cSldViewPr snapToGrid="0">
      <p:cViewPr varScale="1">
        <p:scale>
          <a:sx n="62" d="100"/>
          <a:sy n="62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9T17:10:59.834" idx="1">
    <p:pos x="6969" y="3577"/>
    <p:text/>
    <p:extLst>
      <p:ext uri="{C676402C-5697-4E1C-873F-D02D1690AC5C}">
        <p15:threadingInfo xmlns:p15="http://schemas.microsoft.com/office/powerpoint/2012/main" timeZoneBias="-480"/>
      </p:ext>
    </p:extLst>
  </p:cm>
  <p:cm authorId="1" dt="2021-04-19T17:11:01.426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7T07:07:46.9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7T07:07:48.4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1,'1362'0,"-1329"1,43 8,10 1,285-6,-209-6,-154 2,0 0,0 1,14 3,-6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7T07:07:51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1,'1057'0,"-1015"2,50 8,-49-4,45 1,-71-7,41 0,94 13,-136-11,1 1,0 0,24 8,-26-6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7T07:07:52.9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7T07:07:54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49,'1812'0,"-1784"-2,48-8,8-1,16-1,-63 6,38-1,-54 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7T07:08:12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72,'82'-3,"0"-4,108-22,-116 16,1 3,114 0,373 11,-530 1,48 8,24 1,5 1,-72-6,38 1,-41-5,39 8,-39-5,37 2,114-8,-160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7T07:08:15.4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1,'563'0,"-403"12,-15 0,-93-12,-22 0,-1 0,54 9,-17 0,1-2,-1-4,74-6,-27 2,115 1,-208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7T07:08:19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72,'725'0,"-545"-15,-120 9,18-4,154-7,-200 15,53-8,-51 5,47-2,765 8,-826-1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Hi all, today I am going to present my project on Coursera review.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The first part will be about classification while the 2</a:t>
            </a:r>
            <a:r>
              <a:rPr lang="en-SG" baseline="30000" dirty="0"/>
              <a:t>nd</a:t>
            </a:r>
            <a:r>
              <a:rPr lang="en-SG" dirty="0"/>
              <a:t> part will be on Text Generation using RNN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While for </a:t>
            </a:r>
            <a:r>
              <a:rPr lang="en-SG" dirty="0" err="1"/>
              <a:t>wordclouds</a:t>
            </a:r>
            <a:r>
              <a:rPr lang="en-SG" dirty="0"/>
              <a:t> with rating less than 5?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You see a lot of words related to course content.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For example, material, lecture, assignment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38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 Also tried to find topics from </a:t>
            </a:r>
            <a:r>
              <a:rPr lang="en-SG" dirty="0" err="1"/>
              <a:t>pyLDAvis</a:t>
            </a:r>
            <a:r>
              <a:rPr lang="en-SG" dirty="0"/>
              <a:t> however it is mainly Course material or expressing gratitude to the course instructor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 didn’t find it to be conclusive so it was part of EDA process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 removed stop words which come from the </a:t>
            </a:r>
            <a:r>
              <a:rPr lang="en-SG" dirty="0" err="1"/>
              <a:t>instituition</a:t>
            </a:r>
            <a:r>
              <a:rPr lang="en-SG" dirty="0"/>
              <a:t> name. course 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- Stem the words, </a:t>
            </a:r>
            <a:r>
              <a:rPr lang="en-SG" dirty="0" err="1"/>
              <a:t>train_test_split</a:t>
            </a:r>
            <a:r>
              <a:rPr lang="en-SG" dirty="0"/>
              <a:t>, </a:t>
            </a:r>
            <a:r>
              <a:rPr lang="en-SG" dirty="0" err="1"/>
              <a:t>count_vec</a:t>
            </a:r>
            <a:r>
              <a:rPr lang="en-SG" dirty="0"/>
              <a:t> and now into modelling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Based on the above Classification model Scoreboard,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All of the classification models have classification score same or better than the required Baseline Accuracy of 77%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Descision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Tree Classifier &amp; Random Forest Classifier performed poorly compared to other models for this dataset, this is based on the accuracy scores are 77% and both models have high Fall-out rate (false positive rate) predict reviews to be mainly either False positive or True positive which predict to be target=1 reviews. target=0 reviews were not correctly classified as compared to other models.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Ada Boost Classifier &amp; Gradient Boosting Classifier both models performed better with higher accuracy scores and but the Fall-out rate is not the lowest.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Logistic Regression &amp; Multinomial NB produced high accuracy scores and Multinomial NB produced the lowest Fall-out rate at 45% compared to the other models.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Hence, Multinomial NB is chosen as the best model to classify target=1 reviews and target=0 reviews for this dataset.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76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On observing the word frequency in texts that are misclassified as target=1 reviews where rating = 5.0, these high frequency words also appear in the actual target=1 review hence many of the classification model have a high fall-out rate, with Multinomial NB having the lowest fall-out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944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- Now, moving on to the main part of my Capstone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- Text Generation of Coursera Reviews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7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SG" dirty="0"/>
              <a:t>What kind of reviews 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SG" dirty="0"/>
              <a:t>Positive reviews with rating = 5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SG" dirty="0"/>
              <a:t>Most reviewed course ‘ Python for </a:t>
            </a:r>
            <a:r>
              <a:rPr lang="en-SG" dirty="0" err="1"/>
              <a:t>EveryBody</a:t>
            </a:r>
            <a:r>
              <a:rPr lang="en-SG" dirty="0"/>
              <a:t>’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SG" dirty="0"/>
              <a:t>In Txt format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SG" dirty="0"/>
              <a:t>More than 30 words, because if the text is not diverse enough I will generate text like this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Now moving on to </a:t>
            </a:r>
            <a:r>
              <a:rPr lang="en-SG" dirty="0" err="1"/>
              <a:t>Preprocessing</a:t>
            </a:r>
            <a:endParaRPr lang="en-SG" dirty="0"/>
          </a:p>
          <a:p>
            <a:r>
              <a:rPr lang="en-SG" dirty="0"/>
              <a:t>There are 1.2 million characters in total</a:t>
            </a:r>
          </a:p>
          <a:p>
            <a:r>
              <a:rPr lang="en-SG" dirty="0"/>
              <a:t>And we are trying to predict which of the 36 characters are produced</a:t>
            </a:r>
          </a:p>
          <a:p>
            <a:r>
              <a:rPr lang="en-SG" dirty="0"/>
              <a:t>So note that this is a multiclass classification after reading a sequence of text </a:t>
            </a:r>
          </a:p>
          <a:p>
            <a:endParaRPr lang="en-SG" dirty="0"/>
          </a:p>
          <a:p>
            <a:r>
              <a:rPr lang="en-SG" dirty="0"/>
              <a:t>First, we map the unique characters to numbers</a:t>
            </a:r>
          </a:p>
        </p:txBody>
      </p:sp>
    </p:spTree>
    <p:extLst>
      <p:ext uri="{BB962C8B-B14F-4D97-AF65-F5344CB8AC3E}">
        <p14:creationId xmlns:p14="http://schemas.microsoft.com/office/powerpoint/2010/main" val="384991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Source Sans Pro"/>
              <a:buAutoNum type="arabicPeriod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Text of 1208987 chars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36 unique chars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Text split into overlapping sentences of 100 char with 3 steps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Every last 3</a:t>
            </a:r>
            <a:r>
              <a:rPr lang="en-US" sz="1100" b="1" baseline="30000" dirty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 char = target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84071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Based on the 2 datasets from Kaggle.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SG" dirty="0"/>
              <a:t>I would like to do classification modelling on reviews with rating = 5 and without 5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SG" dirty="0"/>
              <a:t>Also, generate reviews using Recurrent Neural Network. There has been a rise of fake-generated reviews found on yelp and Amazon, hence I am interested to explore this.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Then I create overlapping sentences with length 100 characters and steps of 3 characters </a:t>
            </a:r>
          </a:p>
          <a:p>
            <a:r>
              <a:rPr lang="en-SG" dirty="0"/>
              <a:t>This will be fed into my Recurrent Neural Network but in 3-d Matrix form just like the earlier projects presented by others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96590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So the string of text are sliced into sentences of 100 characters</a:t>
            </a:r>
          </a:p>
          <a:p>
            <a:r>
              <a:rPr lang="en-SG" dirty="0"/>
              <a:t>With mapping of 3 characters at a time and as this is mapping with step of 3 characters, every last third character in my sentence is my target</a:t>
            </a:r>
          </a:p>
          <a:p>
            <a:r>
              <a:rPr lang="en-SG" dirty="0"/>
              <a:t>This results in 402k sentences and 402k targets</a:t>
            </a:r>
          </a:p>
          <a:p>
            <a:r>
              <a:rPr lang="en-SG" dirty="0"/>
              <a:t>And from the mapping that we did earlier? It helps to map 1 to the different position in the matrix</a:t>
            </a:r>
          </a:p>
          <a:p>
            <a:r>
              <a:rPr lang="en-SG" dirty="0"/>
              <a:t>This this is X shape and y shape</a:t>
            </a:r>
          </a:p>
        </p:txBody>
      </p:sp>
    </p:spTree>
    <p:extLst>
      <p:ext uri="{BB962C8B-B14F-4D97-AF65-F5344CB8AC3E}">
        <p14:creationId xmlns:p14="http://schemas.microsoft.com/office/powerpoint/2010/main" val="3672564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601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536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226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34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Source Sans Pro"/>
              <a:buAutoNum type="arabicPeriod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Text of 1208987 chars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36 unique chars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Text split into overlapping sentences of 100 char with 3 steps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Every last 3</a:t>
            </a:r>
            <a:r>
              <a:rPr lang="en-US" sz="1100" b="1" baseline="30000" dirty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</a:rPr>
              <a:t> char = target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76904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As we can observe, there has been a surge in Coursera reviews in 2020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104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930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Number of characters</a:t>
            </a:r>
          </a:p>
          <a:p>
            <a:r>
              <a:rPr lang="en-SG" dirty="0"/>
              <a:t>Count of Epoch</a:t>
            </a:r>
          </a:p>
          <a:p>
            <a:r>
              <a:rPr lang="en-SG" dirty="0"/>
              <a:t>RNN memory cell type</a:t>
            </a:r>
          </a:p>
          <a:p>
            <a:r>
              <a:rPr lang="en-SG" dirty="0"/>
              <a:t>Early Stopping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4199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And look at March 2020. Actually, this coincides with the Covide-19 Global lockdown.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Moving on to the main topic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01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This is my Capstone’s Project Overview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 Data Cleaning,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Translation using a combination of NLP libraries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EDA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Classification Models which I will discuss briefly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AND text Generation Modelling which I think is the most interesting and is the focal point of my project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I merged 2 datasets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Removed duplicates and reviews with low word counts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SG" dirty="0"/>
              <a:t>Dropped reviews by beta testers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-  Now I move to translation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Regex to clean up text</a:t>
            </a:r>
          </a:p>
          <a:p>
            <a:r>
              <a:rPr lang="en-SG" dirty="0" err="1"/>
              <a:t>Nltk</a:t>
            </a:r>
            <a:r>
              <a:rPr lang="en-SG" dirty="0"/>
              <a:t> corpus to find not English reviews</a:t>
            </a:r>
          </a:p>
          <a:p>
            <a:r>
              <a:rPr lang="en-SG" dirty="0" err="1"/>
              <a:t>SpaCy</a:t>
            </a:r>
            <a:r>
              <a:rPr lang="en-SG" dirty="0"/>
              <a:t> to detect languages and group them together</a:t>
            </a:r>
          </a:p>
          <a:p>
            <a:r>
              <a:rPr lang="en-SG" dirty="0"/>
              <a:t>Translate using </a:t>
            </a:r>
            <a:r>
              <a:rPr lang="en-SG" dirty="0" err="1"/>
              <a:t>google_trans_new</a:t>
            </a:r>
            <a:endParaRPr lang="en-SG" dirty="0"/>
          </a:p>
          <a:p>
            <a:r>
              <a:rPr lang="en-SG" dirty="0"/>
              <a:t>Concatenate back to a </a:t>
            </a:r>
            <a:r>
              <a:rPr lang="en-SG" dirty="0" err="1"/>
              <a:t>dataframe</a:t>
            </a:r>
            <a:endParaRPr lang="en-SG" dirty="0"/>
          </a:p>
          <a:p>
            <a:r>
              <a:rPr lang="en-SG" dirty="0"/>
              <a:t>That how I translate</a:t>
            </a:r>
          </a:p>
        </p:txBody>
      </p:sp>
    </p:spTree>
    <p:extLst>
      <p:ext uri="{BB962C8B-B14F-4D97-AF65-F5344CB8AC3E}">
        <p14:creationId xmlns:p14="http://schemas.microsoft.com/office/powerpoint/2010/main" val="4188400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Now, moving on to EDA.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 found that 77 % of the reviews are have rating 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While the Remaining reviews are less than 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Do note that 77% is my baseline accuracy and this is a binary classification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 also plotted </a:t>
            </a:r>
            <a:r>
              <a:rPr lang="en-SG" dirty="0" err="1"/>
              <a:t>wordclouds</a:t>
            </a:r>
            <a:r>
              <a:rPr lang="en-SG" dirty="0"/>
              <a:t> for reviews with rating = 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With a quick glance, U can see many positive words like thank, excellent , easy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417432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1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390.png"/><Relationship Id="rId12" Type="http://schemas.openxmlformats.org/officeDocument/2006/relationships/customXml" Target="../ink/ink4.xml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customXml" Target="../ink/ink6.xml"/><Relationship Id="rId10" Type="http://schemas.openxmlformats.org/officeDocument/2006/relationships/customXml" Target="../ink/ink3.xml"/><Relationship Id="rId19" Type="http://schemas.openxmlformats.org/officeDocument/2006/relationships/customXml" Target="../ink/ink8.xml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annerGilbert/Tutorials/tree/master/Keras-Tutorials" TargetMode="External"/><Relationship Id="rId3" Type="http://schemas.openxmlformats.org/officeDocument/2006/relationships/slide" Target="slide36.xml"/><Relationship Id="rId7" Type="http://schemas.openxmlformats.org/officeDocument/2006/relationships/hyperlink" Target="https://www.section.io/engineering-education/text-generation-n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keras.io/examples/generative/lstm_character_level_text_generation/" TargetMode="External"/><Relationship Id="rId5" Type="http://schemas.openxmlformats.org/officeDocument/2006/relationships/hyperlink" Target="https://www.tensorflow.org/tutorials/text/text_generation" TargetMode="External"/><Relationship Id="rId10" Type="http://schemas.openxmlformats.org/officeDocument/2006/relationships/hyperlink" Target="https://predictivehacks.com/character-based-text-generation/" TargetMode="External"/><Relationship Id="rId4" Type="http://schemas.openxmlformats.org/officeDocument/2006/relationships/hyperlink" Target="http://karpathy.github.io/2015/05/21/rnn-effectiveness/" TargetMode="External"/><Relationship Id="rId9" Type="http://schemas.openxmlformats.org/officeDocument/2006/relationships/hyperlink" Target="https://machinelearningmastery.com/text-generation-lstm-recurrent-neural-networks-python-keras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081059" y="2068049"/>
            <a:ext cx="7443815" cy="1275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br>
              <a:rPr lang="en-US" dirty="0"/>
            </a:br>
            <a:r>
              <a:rPr lang="en-US" dirty="0"/>
              <a:t>Text Generation</a:t>
            </a:r>
            <a:br>
              <a:rPr lang="en-US" dirty="0"/>
            </a:b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Coursera reviews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cxnSpLocks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278920B-0EEF-47AF-9390-D3BF9BBBEFF7}"/>
              </a:ext>
            </a:extLst>
          </p:cNvPr>
          <p:cNvSpPr txBox="1">
            <a:spLocks/>
          </p:cNvSpPr>
          <p:nvPr/>
        </p:nvSpPr>
        <p:spPr>
          <a:xfrm>
            <a:off x="195415" y="233771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EDA - </a:t>
            </a:r>
            <a:r>
              <a:rPr lang="en-SG" sz="36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wordcloud</a:t>
            </a:r>
            <a:endParaRPr lang="en-SG" sz="3600" b="1" dirty="0">
              <a:solidFill>
                <a:schemeClr val="accent2">
                  <a:lumMod val="60000"/>
                  <a:lumOff val="4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DD03C-0A80-4DF4-848B-0BB787AF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38" y="916156"/>
            <a:ext cx="6044173" cy="39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3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213C1E9-DE45-424D-8013-0D9C13C3F2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4950" y="1050452"/>
            <a:ext cx="6039643" cy="362755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4A01CCF-2DA8-4407-93D2-736D4F9C0710}"/>
              </a:ext>
            </a:extLst>
          </p:cNvPr>
          <p:cNvSpPr txBox="1">
            <a:spLocks/>
          </p:cNvSpPr>
          <p:nvPr/>
        </p:nvSpPr>
        <p:spPr>
          <a:xfrm>
            <a:off x="195415" y="233771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EDA - </a:t>
            </a:r>
            <a:r>
              <a:rPr lang="en-SG" sz="36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pyLDAvis</a:t>
            </a:r>
            <a:endParaRPr lang="en-SG" sz="3600" b="1" dirty="0">
              <a:solidFill>
                <a:schemeClr val="accent2">
                  <a:lumMod val="60000"/>
                  <a:lumOff val="4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0" y="2300650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231785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1684351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1684351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1684351"/>
            <a:ext cx="473400" cy="473400"/>
            <a:chOff x="5842489" y="1703401"/>
            <a:chExt cx="473400" cy="473400"/>
          </a:xfrm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3" name="Google Shape;463;p40"/>
          <p:cNvGrpSpPr/>
          <p:nvPr/>
        </p:nvGrpSpPr>
        <p:grpSpPr>
          <a:xfrm>
            <a:off x="6880814" y="3519150"/>
            <a:ext cx="473400" cy="473400"/>
            <a:chOff x="6880814" y="3576300"/>
            <a:chExt cx="473400" cy="473400"/>
          </a:xfrm>
        </p:grpSpPr>
        <p:sp>
          <p:nvSpPr>
            <p:cNvPr id="464" name="Google Shape;464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4852739" y="3471525"/>
            <a:ext cx="473400" cy="473400"/>
            <a:chOff x="4852739" y="3576300"/>
            <a:chExt cx="473400" cy="473400"/>
          </a:xfrm>
        </p:grpSpPr>
        <p:sp>
          <p:nvSpPr>
            <p:cNvPr id="467" name="Google Shape;467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2824664" y="3481050"/>
            <a:ext cx="473400" cy="473400"/>
            <a:chOff x="2824664" y="3576300"/>
            <a:chExt cx="473400" cy="473400"/>
          </a:xfrm>
        </p:grpSpPr>
        <p:sp>
          <p:nvSpPr>
            <p:cNvPr id="470" name="Google Shape;470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1034084" y="1205623"/>
            <a:ext cx="1678768" cy="44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Stop words: name of institution</a:t>
            </a:r>
            <a:endParaRPr sz="16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40"/>
          <p:cNvSpPr txBox="1"/>
          <p:nvPr/>
        </p:nvSpPr>
        <p:spPr>
          <a:xfrm>
            <a:off x="3298064" y="1175150"/>
            <a:ext cx="14988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Porter Stemmer to stem words</a:t>
            </a:r>
            <a:endParaRPr sz="16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5190227" y="1175150"/>
            <a:ext cx="215446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Vectorizer: 4000 max features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</a:t>
            </a: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gram_range=(1,2)</a:t>
            </a:r>
            <a:endParaRPr sz="16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2242489" y="3939775"/>
            <a:ext cx="162401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Stop words: name of courses</a:t>
            </a:r>
            <a:endParaRPr sz="16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4297339" y="3930250"/>
            <a:ext cx="14448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 err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Train_test_split</a:t>
            </a:r>
            <a:endParaRPr sz="16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6451868" y="4005654"/>
            <a:ext cx="144484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Classification models…</a:t>
            </a:r>
            <a:endParaRPr sz="16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B2B89EA5-F7C1-4A30-8D9D-961F0A059DC5}"/>
              </a:ext>
            </a:extLst>
          </p:cNvPr>
          <p:cNvSpPr txBox="1">
            <a:spLocks/>
          </p:cNvSpPr>
          <p:nvPr/>
        </p:nvSpPr>
        <p:spPr>
          <a:xfrm>
            <a:off x="198214" y="253146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Preprocessing before modelling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3" grpId="0"/>
      <p:bldP spid="474" grpId="0"/>
      <p:bldP spid="475" grpId="0"/>
      <p:bldP spid="476" grpId="0"/>
      <p:bldP spid="4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97634-5652-4053-941D-0E2AB8EE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1" y="1468171"/>
            <a:ext cx="8688663" cy="2692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4D93FAA-13E2-42A7-8428-BB4979CD0544}"/>
              </a:ext>
            </a:extLst>
          </p:cNvPr>
          <p:cNvSpPr txBox="1">
            <a:spLocks/>
          </p:cNvSpPr>
          <p:nvPr/>
        </p:nvSpPr>
        <p:spPr>
          <a:xfrm>
            <a:off x="198214" y="211800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Classification model scoreboard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A65013-6575-4DF6-A7FE-57889679748C}"/>
              </a:ext>
            </a:extLst>
          </p:cNvPr>
          <p:cNvSpPr/>
          <p:nvPr/>
        </p:nvSpPr>
        <p:spPr>
          <a:xfrm>
            <a:off x="657997" y="2230120"/>
            <a:ext cx="8083867" cy="3556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470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4D93FAA-13E2-42A7-8428-BB4979CD0544}"/>
              </a:ext>
            </a:extLst>
          </p:cNvPr>
          <p:cNvSpPr txBox="1">
            <a:spLocks/>
          </p:cNvSpPr>
          <p:nvPr/>
        </p:nvSpPr>
        <p:spPr>
          <a:xfrm>
            <a:off x="198213" y="211800"/>
            <a:ext cx="8564245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Misclassified posts – False positives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38781-DE6D-4286-B0D9-C021D602FFBA}"/>
              </a:ext>
            </a:extLst>
          </p:cNvPr>
          <p:cNvSpPr txBox="1"/>
          <p:nvPr/>
        </p:nvSpPr>
        <p:spPr>
          <a:xfrm>
            <a:off x="355600" y="1330960"/>
            <a:ext cx="856424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“</a:t>
            </a:r>
            <a:r>
              <a:rPr lang="en-SG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amazingli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help shape broad much </a:t>
            </a:r>
            <a:r>
              <a:rPr lang="en-SG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impress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SG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inspir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style whole learn astonish improv </a:t>
            </a:r>
            <a:r>
              <a:rPr lang="en-SG" sz="1800" dirty="0" err="1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broadli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let explain assign week </a:t>
            </a:r>
            <a:r>
              <a:rPr lang="en-SG" sz="1800" dirty="0" err="1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dr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SG" sz="1800" dirty="0" err="1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deni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ask writer quit thing gave </a:t>
            </a:r>
            <a:r>
              <a:rPr lang="en-SG" sz="1800" dirty="0" err="1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opportun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SG" sz="1800" dirty="0" err="1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previou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write childhood parent </a:t>
            </a:r>
            <a:r>
              <a:rPr lang="en-SG" sz="1800" dirty="0" err="1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kingartin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teacher help lot assign quit </a:t>
            </a:r>
            <a:r>
              <a:rPr lang="en-SG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amaz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SG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miracl</a:t>
            </a:r>
            <a:r>
              <a:rPr lang="en-SG" sz="1800" dirty="0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 help </a:t>
            </a:r>
            <a:r>
              <a:rPr lang="en-SG" sz="1800" dirty="0" err="1">
                <a:solidFill>
                  <a:srgbClr val="000000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revis</a:t>
            </a:r>
            <a:r>
              <a:rPr lang="en-SG" sz="1800" dirty="0">
                <a:latin typeface="Roboto Slab" panose="020B0604020202020204" charset="0"/>
                <a:ea typeface="Roboto Slab" panose="020B0604020202020204" charset="0"/>
              </a:rPr>
              <a:t>…”   </a:t>
            </a:r>
          </a:p>
          <a:p>
            <a:endParaRPr lang="en-SG" sz="1800" dirty="0"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…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multipl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vs short answer vs </a:t>
            </a:r>
            <a:r>
              <a:rPr lang="en-US" sz="1800" dirty="0"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improv score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significantli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pass fail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distribut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reflect bell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curv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distribut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interestingli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tri mid term still saw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failur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rate expect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someth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requir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fail prove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capit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wish found better way sever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lectur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hour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commun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instruct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howev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prove much </a:t>
            </a:r>
            <a:r>
              <a:rPr lang="en-US" sz="1800" dirty="0" err="1"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valuabl</a:t>
            </a:r>
            <a:r>
              <a:rPr lang="en-US" sz="1800" dirty="0"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unexpectedli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failur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rate term test class respond kind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lectur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fail term test almost drop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anoth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taken class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encourag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stay finish came </a:t>
            </a:r>
            <a:r>
              <a:rPr lang="en-US" sz="1800" dirty="0" err="1"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treasur</a:t>
            </a:r>
            <a:r>
              <a:rPr lang="en-US" sz="1800" dirty="0">
                <a:highlight>
                  <a:srgbClr val="FFFF00"/>
                </a:highlight>
                <a:latin typeface="Roboto Slab" panose="020B0604020202020204" charset="0"/>
                <a:ea typeface="Roboto Slab" panose="020B0604020202020204" charset="0"/>
              </a:rPr>
              <a:t> compliment 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taught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anyth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want</a:t>
            </a:r>
            <a:endParaRPr lang="en-SG" sz="1800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SG" sz="1800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SG" sz="1800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SG" sz="1800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SG" sz="1800" dirty="0">
              <a:latin typeface="Roboto Slab" panose="020B0604020202020204" charset="0"/>
              <a:ea typeface="Roboto Slab" panose="020B0604020202020204" charset="0"/>
            </a:endParaRPr>
          </a:p>
          <a:p>
            <a:endParaRPr lang="en-SG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48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556364-F954-406E-B4C7-5EE2C29864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520F55-E7A1-42F3-8A0F-BC1B36DB9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0828"/>
            <a:ext cx="9144000" cy="29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7B4820A0-A42A-4B12-B0E2-A9B40AE96EC5}"/>
              </a:ext>
            </a:extLst>
          </p:cNvPr>
          <p:cNvSpPr txBox="1">
            <a:spLocks/>
          </p:cNvSpPr>
          <p:nvPr/>
        </p:nvSpPr>
        <p:spPr>
          <a:xfrm>
            <a:off x="198214" y="211800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Bigrams in Misclassified reviews</a:t>
            </a:r>
          </a:p>
        </p:txBody>
      </p:sp>
    </p:spTree>
    <p:extLst>
      <p:ext uri="{BB962C8B-B14F-4D97-AF65-F5344CB8AC3E}">
        <p14:creationId xmlns:p14="http://schemas.microsoft.com/office/powerpoint/2010/main" val="276825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" name="Google Shape;70;p12">
            <a:extLst>
              <a:ext uri="{FF2B5EF4-FFF2-40B4-BE49-F238E27FC236}">
                <a16:creationId xmlns:a16="http://schemas.microsoft.com/office/drawing/2014/main" id="{34248B64-5AE8-4669-9450-3897582C5F28}"/>
              </a:ext>
            </a:extLst>
          </p:cNvPr>
          <p:cNvSpPr txBox="1">
            <a:spLocks/>
          </p:cNvSpPr>
          <p:nvPr/>
        </p:nvSpPr>
        <p:spPr>
          <a:xfrm>
            <a:off x="528609" y="1610849"/>
            <a:ext cx="7443815" cy="127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br>
              <a:rPr lang="en-US" sz="5400" b="1" dirty="0"/>
            </a:br>
            <a:r>
              <a:rPr lang="en-US" sz="5400" b="1" dirty="0"/>
              <a:t>Text Generation</a:t>
            </a:r>
            <a:br>
              <a:rPr lang="en-US" sz="5400" b="1" dirty="0"/>
            </a:br>
            <a:r>
              <a:rPr lang="en-US" sz="5400" b="1" dirty="0"/>
              <a:t>of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</a:rPr>
              <a:t>Coursera reviews</a:t>
            </a:r>
          </a:p>
          <a:p>
            <a:pPr algn="ctr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</a:rPr>
              <a:t>Using RNN</a:t>
            </a:r>
            <a:br>
              <a:rPr lang="en-US" b="1" dirty="0"/>
            </a:br>
            <a:endParaRPr lang="en-US" b="1" dirty="0"/>
          </a:p>
        </p:txBody>
      </p:sp>
      <p:grpSp>
        <p:nvGrpSpPr>
          <p:cNvPr id="14" name="Google Shape;1508;p49">
            <a:extLst>
              <a:ext uri="{FF2B5EF4-FFF2-40B4-BE49-F238E27FC236}">
                <a16:creationId xmlns:a16="http://schemas.microsoft.com/office/drawing/2014/main" id="{9A87EBB6-2F02-444B-881D-ABE5BAD8B3C5}"/>
              </a:ext>
            </a:extLst>
          </p:cNvPr>
          <p:cNvGrpSpPr/>
          <p:nvPr/>
        </p:nvGrpSpPr>
        <p:grpSpPr>
          <a:xfrm>
            <a:off x="5648093" y="3811660"/>
            <a:ext cx="1336824" cy="316035"/>
            <a:chOff x="3042485" y="5594633"/>
            <a:chExt cx="2159652" cy="510557"/>
          </a:xfrm>
        </p:grpSpPr>
        <p:sp>
          <p:nvSpPr>
            <p:cNvPr id="15" name="Google Shape;1509;p49">
              <a:extLst>
                <a:ext uri="{FF2B5EF4-FFF2-40B4-BE49-F238E27FC236}">
                  <a16:creationId xmlns:a16="http://schemas.microsoft.com/office/drawing/2014/main" id="{D4D26C21-DA5F-4512-A8F3-6AB5C07819ED}"/>
                </a:ext>
              </a:extLst>
            </p:cNvPr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510;p49">
              <a:extLst>
                <a:ext uri="{FF2B5EF4-FFF2-40B4-BE49-F238E27FC236}">
                  <a16:creationId xmlns:a16="http://schemas.microsoft.com/office/drawing/2014/main" id="{736F9460-8F6F-40C4-8396-F07236C39056}"/>
                </a:ext>
              </a:extLst>
            </p:cNvPr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511;p49">
              <a:extLst>
                <a:ext uri="{FF2B5EF4-FFF2-40B4-BE49-F238E27FC236}">
                  <a16:creationId xmlns:a16="http://schemas.microsoft.com/office/drawing/2014/main" id="{37528A5F-A1B2-40C5-A51E-6B1DBE786BC2}"/>
                </a:ext>
              </a:extLst>
            </p:cNvPr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512;p49">
              <a:extLst>
                <a:ext uri="{FF2B5EF4-FFF2-40B4-BE49-F238E27FC236}">
                  <a16:creationId xmlns:a16="http://schemas.microsoft.com/office/drawing/2014/main" id="{AA439C9F-C733-47D1-A449-0E6E8C7093BE}"/>
                </a:ext>
              </a:extLst>
            </p:cNvPr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513;p49">
              <a:extLst>
                <a:ext uri="{FF2B5EF4-FFF2-40B4-BE49-F238E27FC236}">
                  <a16:creationId xmlns:a16="http://schemas.microsoft.com/office/drawing/2014/main" id="{17393662-6CEA-4DAA-ABD1-EDC5F500ECAD}"/>
                </a:ext>
              </a:extLst>
            </p:cNvPr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514;p49">
              <a:extLst>
                <a:ext uri="{FF2B5EF4-FFF2-40B4-BE49-F238E27FC236}">
                  <a16:creationId xmlns:a16="http://schemas.microsoft.com/office/drawing/2014/main" id="{3922B7A8-43C6-449E-9AC7-BFDA011D3731}"/>
                </a:ext>
              </a:extLst>
            </p:cNvPr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515;p49">
              <a:extLst>
                <a:ext uri="{FF2B5EF4-FFF2-40B4-BE49-F238E27FC236}">
                  <a16:creationId xmlns:a16="http://schemas.microsoft.com/office/drawing/2014/main" id="{C025B4AC-7EDA-4088-BA49-2EA44BE5303A}"/>
                </a:ext>
              </a:extLst>
            </p:cNvPr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516;p49">
              <a:extLst>
                <a:ext uri="{FF2B5EF4-FFF2-40B4-BE49-F238E27FC236}">
                  <a16:creationId xmlns:a16="http://schemas.microsoft.com/office/drawing/2014/main" id="{B7B7753F-AA72-4914-8963-F5B72A46FD3E}"/>
                </a:ext>
              </a:extLst>
            </p:cNvPr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517;p49">
              <a:extLst>
                <a:ext uri="{FF2B5EF4-FFF2-40B4-BE49-F238E27FC236}">
                  <a16:creationId xmlns:a16="http://schemas.microsoft.com/office/drawing/2014/main" id="{8FD8D18D-77C9-45AC-BAB3-A7A74ECE36BA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518;p49">
              <a:extLst>
                <a:ext uri="{FF2B5EF4-FFF2-40B4-BE49-F238E27FC236}">
                  <a16:creationId xmlns:a16="http://schemas.microsoft.com/office/drawing/2014/main" id="{8DCC938E-73AD-41AB-8EDE-BE7BAEF2D6DE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519;p49">
              <a:extLst>
                <a:ext uri="{FF2B5EF4-FFF2-40B4-BE49-F238E27FC236}">
                  <a16:creationId xmlns:a16="http://schemas.microsoft.com/office/drawing/2014/main" id="{517F822E-3029-432C-BF99-6944A2BACFF2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520;p49">
              <a:extLst>
                <a:ext uri="{FF2B5EF4-FFF2-40B4-BE49-F238E27FC236}">
                  <a16:creationId xmlns:a16="http://schemas.microsoft.com/office/drawing/2014/main" id="{800A24A8-B727-4122-B0EA-2BF9538B3B23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521;p49">
              <a:extLst>
                <a:ext uri="{FF2B5EF4-FFF2-40B4-BE49-F238E27FC236}">
                  <a16:creationId xmlns:a16="http://schemas.microsoft.com/office/drawing/2014/main" id="{CB98D3C8-75BB-4546-B0FE-7BB6105775C6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522;p49">
              <a:extLst>
                <a:ext uri="{FF2B5EF4-FFF2-40B4-BE49-F238E27FC236}">
                  <a16:creationId xmlns:a16="http://schemas.microsoft.com/office/drawing/2014/main" id="{2B82987C-6DFA-4B06-BF6E-8B1CE0884823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523;p49">
              <a:extLst>
                <a:ext uri="{FF2B5EF4-FFF2-40B4-BE49-F238E27FC236}">
                  <a16:creationId xmlns:a16="http://schemas.microsoft.com/office/drawing/2014/main" id="{05C7D588-766B-4534-981F-32A790375C1C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977866" y="1366126"/>
            <a:ext cx="7379984" cy="2966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What type of reviews?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Preprocessing 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Initial Model Topology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Tuning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Final Model Topology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" name="Google Shape;75;p13">
            <a:extLst>
              <a:ext uri="{FF2B5EF4-FFF2-40B4-BE49-F238E27FC236}">
                <a16:creationId xmlns:a16="http://schemas.microsoft.com/office/drawing/2014/main" id="{F6D6996D-3219-4B47-992B-79E975BB5805}"/>
              </a:ext>
            </a:extLst>
          </p:cNvPr>
          <p:cNvSpPr txBox="1">
            <a:spLocks/>
          </p:cNvSpPr>
          <p:nvPr/>
        </p:nvSpPr>
        <p:spPr>
          <a:xfrm>
            <a:off x="786150" y="83818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br>
              <a:rPr lang="en-SG" sz="3600" dirty="0"/>
            </a:br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Char-based Text Generation</a:t>
            </a:r>
            <a:br>
              <a:rPr lang="en-SG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0999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42A2B-C4C9-44ED-A566-5B05378F3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5820"/>
            <a:ext cx="9144000" cy="930313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22892A9-B222-47E0-9B65-50857DE63FE8}"/>
              </a:ext>
            </a:extLst>
          </p:cNvPr>
          <p:cNvSpPr txBox="1">
            <a:spLocks/>
          </p:cNvSpPr>
          <p:nvPr/>
        </p:nvSpPr>
        <p:spPr>
          <a:xfrm>
            <a:off x="198214" y="253146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What type of reviews?</a:t>
            </a:r>
          </a:p>
        </p:txBody>
      </p:sp>
      <p:sp>
        <p:nvSpPr>
          <p:cNvPr id="12" name="Google Shape;87;p14">
            <a:extLst>
              <a:ext uri="{FF2B5EF4-FFF2-40B4-BE49-F238E27FC236}">
                <a16:creationId xmlns:a16="http://schemas.microsoft.com/office/drawing/2014/main" id="{986ACCC1-51D9-4650-BB42-DCA3CB09EFF7}"/>
              </a:ext>
            </a:extLst>
          </p:cNvPr>
          <p:cNvSpPr txBox="1">
            <a:spLocks/>
          </p:cNvSpPr>
          <p:nvPr/>
        </p:nvSpPr>
        <p:spPr>
          <a:xfrm>
            <a:off x="389930" y="1173086"/>
            <a:ext cx="7379984" cy="296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514350" indent="-514350">
              <a:buFont typeface="Source Sans Pro"/>
              <a:buAutoNum type="arabicPeriod"/>
            </a:pP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rating = 5 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‘Python for Everybody’ course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Txt format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&gt; 30 words</a:t>
            </a: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35E4D-94EB-4073-874B-C055E7355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C60DD-0937-4BD9-A36F-19CCE5823C37}"/>
              </a:ext>
            </a:extLst>
          </p:cNvPr>
          <p:cNvSpPr/>
          <p:nvPr/>
        </p:nvSpPr>
        <p:spPr>
          <a:xfrm>
            <a:off x="3377052" y="3003874"/>
            <a:ext cx="1778734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961CF4-1E50-4A6F-91F3-5B0B26E6A5D3}"/>
              </a:ext>
            </a:extLst>
          </p:cNvPr>
          <p:cNvSpPr/>
          <p:nvPr/>
        </p:nvSpPr>
        <p:spPr>
          <a:xfrm>
            <a:off x="5214399" y="3003874"/>
            <a:ext cx="177873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1D623C-86FC-4FEB-BC1A-393457A2D1C5}"/>
              </a:ext>
            </a:extLst>
          </p:cNvPr>
          <p:cNvSpPr/>
          <p:nvPr/>
        </p:nvSpPr>
        <p:spPr>
          <a:xfrm>
            <a:off x="7037430" y="3003874"/>
            <a:ext cx="1836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ound Same Side Corner Rectangle 39">
            <a:extLst>
              <a:ext uri="{FF2B5EF4-FFF2-40B4-BE49-F238E27FC236}">
                <a16:creationId xmlns:a16="http://schemas.microsoft.com/office/drawing/2014/main" id="{5C16DC9F-8879-4DEB-A040-423DC6FD2E30}"/>
              </a:ext>
            </a:extLst>
          </p:cNvPr>
          <p:cNvSpPr/>
          <p:nvPr/>
        </p:nvSpPr>
        <p:spPr>
          <a:xfrm rot="18900000">
            <a:off x="8008810" y="2702940"/>
            <a:ext cx="923370" cy="923370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그룹 27">
            <a:extLst>
              <a:ext uri="{FF2B5EF4-FFF2-40B4-BE49-F238E27FC236}">
                <a16:creationId xmlns:a16="http://schemas.microsoft.com/office/drawing/2014/main" id="{7BB0F49B-976A-4C24-82DE-5A7A173E1A06}"/>
              </a:ext>
            </a:extLst>
          </p:cNvPr>
          <p:cNvGrpSpPr/>
          <p:nvPr/>
        </p:nvGrpSpPr>
        <p:grpSpPr>
          <a:xfrm>
            <a:off x="4929404" y="2919385"/>
            <a:ext cx="523158" cy="540000"/>
            <a:chOff x="5945694" y="3670938"/>
            <a:chExt cx="540000" cy="540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0F39D0-39E1-4BE6-9C40-84DF281F221F}"/>
                </a:ext>
              </a:extLst>
            </p:cNvPr>
            <p:cNvSpPr/>
            <p:nvPr/>
          </p:nvSpPr>
          <p:spPr>
            <a:xfrm>
              <a:off x="5945694" y="3670938"/>
              <a:ext cx="540000" cy="54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8400A9A-4DE4-42D4-B7A7-F0E67193338B}"/>
                </a:ext>
              </a:extLst>
            </p:cNvPr>
            <p:cNvSpPr/>
            <p:nvPr/>
          </p:nvSpPr>
          <p:spPr>
            <a:xfrm>
              <a:off x="6028269" y="3753513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26">
            <a:extLst>
              <a:ext uri="{FF2B5EF4-FFF2-40B4-BE49-F238E27FC236}">
                <a16:creationId xmlns:a16="http://schemas.microsoft.com/office/drawing/2014/main" id="{08C7F553-1BDD-48BA-92AF-91CAE2D4D6D1}"/>
              </a:ext>
            </a:extLst>
          </p:cNvPr>
          <p:cNvGrpSpPr/>
          <p:nvPr/>
        </p:nvGrpSpPr>
        <p:grpSpPr>
          <a:xfrm>
            <a:off x="6761043" y="2925084"/>
            <a:ext cx="540000" cy="540000"/>
            <a:chOff x="8984481" y="3676637"/>
            <a:chExt cx="540000" cy="540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A28746-F327-4695-A5FE-B73F83DAF943}"/>
                </a:ext>
              </a:extLst>
            </p:cNvPr>
            <p:cNvSpPr/>
            <p:nvPr/>
          </p:nvSpPr>
          <p:spPr>
            <a:xfrm>
              <a:off x="8984481" y="3676637"/>
              <a:ext cx="540000" cy="540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38302B2-FF7A-40C6-A5C7-ADDF31491E27}"/>
                </a:ext>
              </a:extLst>
            </p:cNvPr>
            <p:cNvSpPr/>
            <p:nvPr/>
          </p:nvSpPr>
          <p:spPr>
            <a:xfrm>
              <a:off x="9067056" y="3759212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F4C1141-3704-4266-B286-D3B8CEC33FE4}"/>
              </a:ext>
            </a:extLst>
          </p:cNvPr>
          <p:cNvSpPr/>
          <p:nvPr/>
        </p:nvSpPr>
        <p:spPr>
          <a:xfrm>
            <a:off x="-307987" y="3003291"/>
            <a:ext cx="1778734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F6AD6C-1B16-4DC5-84D0-1D447E81BBED}"/>
              </a:ext>
            </a:extLst>
          </p:cNvPr>
          <p:cNvSpPr/>
          <p:nvPr/>
        </p:nvSpPr>
        <p:spPr>
          <a:xfrm>
            <a:off x="1531159" y="3003291"/>
            <a:ext cx="1778734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그룹 48">
            <a:extLst>
              <a:ext uri="{FF2B5EF4-FFF2-40B4-BE49-F238E27FC236}">
                <a16:creationId xmlns:a16="http://schemas.microsoft.com/office/drawing/2014/main" id="{CA3A2A4A-9080-400A-9477-B9B80A4265BB}"/>
              </a:ext>
            </a:extLst>
          </p:cNvPr>
          <p:cNvGrpSpPr/>
          <p:nvPr/>
        </p:nvGrpSpPr>
        <p:grpSpPr>
          <a:xfrm>
            <a:off x="1249286" y="2907404"/>
            <a:ext cx="523158" cy="540000"/>
            <a:chOff x="3064244" y="3659540"/>
            <a:chExt cx="540000" cy="540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A377EF-11DB-4AD4-816F-0B7D1600A736}"/>
                </a:ext>
              </a:extLst>
            </p:cNvPr>
            <p:cNvSpPr/>
            <p:nvPr/>
          </p:nvSpPr>
          <p:spPr>
            <a:xfrm>
              <a:off x="3064244" y="3659540"/>
              <a:ext cx="540000" cy="54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91DC94E-99BF-4E07-AAEF-DE5E72EBBCA2}"/>
                </a:ext>
              </a:extLst>
            </p:cNvPr>
            <p:cNvSpPr/>
            <p:nvPr/>
          </p:nvSpPr>
          <p:spPr>
            <a:xfrm>
              <a:off x="3146819" y="3742115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그룹 47">
            <a:extLst>
              <a:ext uri="{FF2B5EF4-FFF2-40B4-BE49-F238E27FC236}">
                <a16:creationId xmlns:a16="http://schemas.microsoft.com/office/drawing/2014/main" id="{5577C39C-5898-4D32-9495-1E324C660713}"/>
              </a:ext>
            </a:extLst>
          </p:cNvPr>
          <p:cNvGrpSpPr/>
          <p:nvPr/>
        </p:nvGrpSpPr>
        <p:grpSpPr>
          <a:xfrm>
            <a:off x="3089345" y="2913103"/>
            <a:ext cx="523158" cy="540000"/>
            <a:chOff x="4504969" y="3665239"/>
            <a:chExt cx="540000" cy="540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AB86B6F-FFD6-4057-8D90-C1D5024C06F5}"/>
                </a:ext>
              </a:extLst>
            </p:cNvPr>
            <p:cNvSpPr/>
            <p:nvPr/>
          </p:nvSpPr>
          <p:spPr>
            <a:xfrm>
              <a:off x="4504969" y="3665239"/>
              <a:ext cx="540000" cy="540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2A8E6D-CF68-4B13-A1D3-BBA1EEAAE1E1}"/>
                </a:ext>
              </a:extLst>
            </p:cNvPr>
            <p:cNvSpPr/>
            <p:nvPr/>
          </p:nvSpPr>
          <p:spPr>
            <a:xfrm>
              <a:off x="4587544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그룹 49">
            <a:extLst>
              <a:ext uri="{FF2B5EF4-FFF2-40B4-BE49-F238E27FC236}">
                <a16:creationId xmlns:a16="http://schemas.microsoft.com/office/drawing/2014/main" id="{195546FB-A58C-4F4F-93F5-5493F157089D}"/>
              </a:ext>
            </a:extLst>
          </p:cNvPr>
          <p:cNvGrpSpPr/>
          <p:nvPr/>
        </p:nvGrpSpPr>
        <p:grpSpPr>
          <a:xfrm>
            <a:off x="-590773" y="2913103"/>
            <a:ext cx="523158" cy="540000"/>
            <a:chOff x="1624244" y="3665239"/>
            <a:chExt cx="540000" cy="540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D78628F-46BF-4C0A-A55F-338524887BA5}"/>
                </a:ext>
              </a:extLst>
            </p:cNvPr>
            <p:cNvSpPr/>
            <p:nvPr/>
          </p:nvSpPr>
          <p:spPr>
            <a:xfrm>
              <a:off x="1624244" y="3665239"/>
              <a:ext cx="540000" cy="540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3101F99-655F-41B1-8F30-F8F93C4685EE}"/>
                </a:ext>
              </a:extLst>
            </p:cNvPr>
            <p:cNvSpPr/>
            <p:nvPr/>
          </p:nvSpPr>
          <p:spPr>
            <a:xfrm>
              <a:off x="1706819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6E0DDD-3F17-49C7-B1ED-64AD7A65FEB3}"/>
              </a:ext>
            </a:extLst>
          </p:cNvPr>
          <p:cNvGrpSpPr/>
          <p:nvPr/>
        </p:nvGrpSpPr>
        <p:grpSpPr>
          <a:xfrm>
            <a:off x="-2523428" y="3747522"/>
            <a:ext cx="1835674" cy="1200328"/>
            <a:chOff x="1099970" y="4759849"/>
            <a:chExt cx="1727399" cy="12003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6EDD8E-0957-4AC2-9FEE-9145B711B34A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AD8329-9600-4D15-B841-F92EA5297F65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Contents Title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29D985-F454-440E-8267-47F442BBC74B}"/>
              </a:ext>
            </a:extLst>
          </p:cNvPr>
          <p:cNvGrpSpPr/>
          <p:nvPr/>
        </p:nvGrpSpPr>
        <p:grpSpPr>
          <a:xfrm>
            <a:off x="540637" y="3441250"/>
            <a:ext cx="2318066" cy="793876"/>
            <a:chOff x="1099970" y="4759849"/>
            <a:chExt cx="1842134" cy="72220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B84FFD-3A5B-4D34-86DB-B81611CDECDA}"/>
                </a:ext>
              </a:extLst>
            </p:cNvPr>
            <p:cNvSpPr txBox="1"/>
            <p:nvPr/>
          </p:nvSpPr>
          <p:spPr>
            <a:xfrm>
              <a:off x="1109104" y="5006070"/>
              <a:ext cx="1833000" cy="475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  <a:cs typeface="Arial" pitchFamily="34" charset="0"/>
                </a:rPr>
                <a:t>Unique char to numbers &amp; vice-versa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8E21E-F44F-4BA9-88C7-2F9AACB35E88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SG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Mapping chars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57DBB121-F14D-4291-8B79-44EE8679C1D7}"/>
              </a:ext>
            </a:extLst>
          </p:cNvPr>
          <p:cNvSpPr txBox="1">
            <a:spLocks/>
          </p:cNvSpPr>
          <p:nvPr/>
        </p:nvSpPr>
        <p:spPr>
          <a:xfrm>
            <a:off x="198214" y="301637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Preprocessing</a:t>
            </a:r>
            <a:endParaRPr lang="en-SG" sz="3600" b="1" dirty="0">
              <a:solidFill>
                <a:schemeClr val="accent2">
                  <a:lumMod val="60000"/>
                  <a:lumOff val="4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59" name="Google Shape;87;p14">
            <a:extLst>
              <a:ext uri="{FF2B5EF4-FFF2-40B4-BE49-F238E27FC236}">
                <a16:creationId xmlns:a16="http://schemas.microsoft.com/office/drawing/2014/main" id="{6CF4DECF-EA8B-473A-8873-508DB4E38C11}"/>
              </a:ext>
            </a:extLst>
          </p:cNvPr>
          <p:cNvSpPr txBox="1">
            <a:spLocks/>
          </p:cNvSpPr>
          <p:nvPr/>
        </p:nvSpPr>
        <p:spPr>
          <a:xfrm>
            <a:off x="389930" y="932462"/>
            <a:ext cx="3758558" cy="118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  Total 1.2 million chars</a:t>
            </a:r>
          </a:p>
          <a:p>
            <a:pPr marL="285750" indent="-285750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  36 unique chars  </a:t>
            </a: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6635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SG" sz="3600" dirty="0"/>
            </a:br>
            <a:r>
              <a:rPr lang="en-SG" sz="3600" b="1" dirty="0"/>
              <a:t>Problem Statement</a:t>
            </a:r>
            <a:br>
              <a:rPr lang="en-SG" dirty="0"/>
            </a:br>
            <a:endParaRPr lang="en-SG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786150" y="1130104"/>
            <a:ext cx="7618234" cy="334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Popularity of MOOCs in recent years…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3">
                  <a:lumMod val="60000"/>
                  <a:lumOff val="4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1) </a:t>
            </a:r>
            <a:r>
              <a:rPr lang="en" sz="24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Classification</a:t>
            </a:r>
            <a:r>
              <a:rPr lang="en" sz="2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 of reviews with ratings = 5 and without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 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2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2) Character-based </a:t>
            </a:r>
            <a:r>
              <a:rPr lang="en" sz="24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Text Generation </a:t>
            </a:r>
            <a:r>
              <a:rPr lang="en" sz="2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using </a:t>
            </a:r>
            <a:r>
              <a:rPr lang="en" sz="24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/>
                <a:sym typeface="Source Sans Pro"/>
              </a:rPr>
              <a:t>RNN models</a:t>
            </a:r>
          </a:p>
          <a:p>
            <a:pPr algn="r">
              <a:spcBef>
                <a:spcPts val="600"/>
              </a:spcBef>
              <a:buClr>
                <a:schemeClr val="dk1"/>
              </a:buClr>
              <a:buSzPts val="1100"/>
            </a:pPr>
            <a:endParaRPr lang="en-SG" sz="20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SG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…Understand &amp; improve further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SG" sz="2400" b="1" dirty="0">
              <a:solidFill>
                <a:schemeClr val="accent3">
                  <a:lumMod val="60000"/>
                  <a:lumOff val="4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20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" name="Google Shape;1508;p49">
            <a:extLst>
              <a:ext uri="{FF2B5EF4-FFF2-40B4-BE49-F238E27FC236}">
                <a16:creationId xmlns:a16="http://schemas.microsoft.com/office/drawing/2014/main" id="{06E452E1-66DA-4ADA-B4BC-D5BE9A59C2A5}"/>
              </a:ext>
            </a:extLst>
          </p:cNvPr>
          <p:cNvGrpSpPr/>
          <p:nvPr/>
        </p:nvGrpSpPr>
        <p:grpSpPr>
          <a:xfrm>
            <a:off x="6723132" y="3543532"/>
            <a:ext cx="1336824" cy="316035"/>
            <a:chOff x="3042485" y="5594633"/>
            <a:chExt cx="2159652" cy="510557"/>
          </a:xfrm>
        </p:grpSpPr>
        <p:sp>
          <p:nvSpPr>
            <p:cNvPr id="8" name="Google Shape;1509;p49">
              <a:extLst>
                <a:ext uri="{FF2B5EF4-FFF2-40B4-BE49-F238E27FC236}">
                  <a16:creationId xmlns:a16="http://schemas.microsoft.com/office/drawing/2014/main" id="{638482CF-43BC-4E40-A1BF-CEFB0B941FCF}"/>
                </a:ext>
              </a:extLst>
            </p:cNvPr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510;p49">
              <a:extLst>
                <a:ext uri="{FF2B5EF4-FFF2-40B4-BE49-F238E27FC236}">
                  <a16:creationId xmlns:a16="http://schemas.microsoft.com/office/drawing/2014/main" id="{52CC421F-95AE-4391-A7FC-8D730D2C4006}"/>
                </a:ext>
              </a:extLst>
            </p:cNvPr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511;p49">
              <a:extLst>
                <a:ext uri="{FF2B5EF4-FFF2-40B4-BE49-F238E27FC236}">
                  <a16:creationId xmlns:a16="http://schemas.microsoft.com/office/drawing/2014/main" id="{3B7BAC16-D973-44ED-B498-0653E0365008}"/>
                </a:ext>
              </a:extLst>
            </p:cNvPr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512;p49">
              <a:extLst>
                <a:ext uri="{FF2B5EF4-FFF2-40B4-BE49-F238E27FC236}">
                  <a16:creationId xmlns:a16="http://schemas.microsoft.com/office/drawing/2014/main" id="{2B776B53-62D6-4723-BBF5-1B791F277791}"/>
                </a:ext>
              </a:extLst>
            </p:cNvPr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513;p49">
              <a:extLst>
                <a:ext uri="{FF2B5EF4-FFF2-40B4-BE49-F238E27FC236}">
                  <a16:creationId xmlns:a16="http://schemas.microsoft.com/office/drawing/2014/main" id="{6244AE22-FE6F-4605-A37F-90B22A1A4B01}"/>
                </a:ext>
              </a:extLst>
            </p:cNvPr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514;p49">
              <a:extLst>
                <a:ext uri="{FF2B5EF4-FFF2-40B4-BE49-F238E27FC236}">
                  <a16:creationId xmlns:a16="http://schemas.microsoft.com/office/drawing/2014/main" id="{17AF904C-A292-4EFA-95A3-3509F2B1A56C}"/>
                </a:ext>
              </a:extLst>
            </p:cNvPr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515;p49">
              <a:extLst>
                <a:ext uri="{FF2B5EF4-FFF2-40B4-BE49-F238E27FC236}">
                  <a16:creationId xmlns:a16="http://schemas.microsoft.com/office/drawing/2014/main" id="{21019232-7F69-45C9-AFE4-401FBA8C9821}"/>
                </a:ext>
              </a:extLst>
            </p:cNvPr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16;p49">
              <a:extLst>
                <a:ext uri="{FF2B5EF4-FFF2-40B4-BE49-F238E27FC236}">
                  <a16:creationId xmlns:a16="http://schemas.microsoft.com/office/drawing/2014/main" id="{4C56EAB4-32EC-4A49-BC6A-974103ECAB66}"/>
                </a:ext>
              </a:extLst>
            </p:cNvPr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517;p49">
              <a:extLst>
                <a:ext uri="{FF2B5EF4-FFF2-40B4-BE49-F238E27FC236}">
                  <a16:creationId xmlns:a16="http://schemas.microsoft.com/office/drawing/2014/main" id="{A95DC06B-3AF8-4D0B-B327-E67B2A655495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518;p49">
              <a:extLst>
                <a:ext uri="{FF2B5EF4-FFF2-40B4-BE49-F238E27FC236}">
                  <a16:creationId xmlns:a16="http://schemas.microsoft.com/office/drawing/2014/main" id="{DB7BE056-7486-4587-AF35-B035E4FF9B0E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519;p49">
              <a:extLst>
                <a:ext uri="{FF2B5EF4-FFF2-40B4-BE49-F238E27FC236}">
                  <a16:creationId xmlns:a16="http://schemas.microsoft.com/office/drawing/2014/main" id="{4195295B-6935-4995-957C-56E67FB88B80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520;p49">
              <a:extLst>
                <a:ext uri="{FF2B5EF4-FFF2-40B4-BE49-F238E27FC236}">
                  <a16:creationId xmlns:a16="http://schemas.microsoft.com/office/drawing/2014/main" id="{E9FB3A13-2A51-4CB8-A9B0-0161EE4EACD9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521;p49">
              <a:extLst>
                <a:ext uri="{FF2B5EF4-FFF2-40B4-BE49-F238E27FC236}">
                  <a16:creationId xmlns:a16="http://schemas.microsoft.com/office/drawing/2014/main" id="{7D1434DA-B347-4134-B9E5-8807C90AC81F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522;p49">
              <a:extLst>
                <a:ext uri="{FF2B5EF4-FFF2-40B4-BE49-F238E27FC236}">
                  <a16:creationId xmlns:a16="http://schemas.microsoft.com/office/drawing/2014/main" id="{4471DA56-D7E7-45EC-A874-398F39273B83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523;p49">
              <a:extLst>
                <a:ext uri="{FF2B5EF4-FFF2-40B4-BE49-F238E27FC236}">
                  <a16:creationId xmlns:a16="http://schemas.microsoft.com/office/drawing/2014/main" id="{6A4754EB-B605-4BD1-9519-BA3496DFF413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35E4D-94EB-4073-874B-C055E7355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F336245-409D-4319-9B41-0D9BDF93C915}"/>
              </a:ext>
            </a:extLst>
          </p:cNvPr>
          <p:cNvSpPr txBox="1">
            <a:spLocks/>
          </p:cNvSpPr>
          <p:nvPr/>
        </p:nvSpPr>
        <p:spPr>
          <a:xfrm>
            <a:off x="786150" y="2220450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Mapping chars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93A2D-9EFC-41FB-9992-72C08B00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081" y="440878"/>
            <a:ext cx="1133475" cy="3867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745A2-7FE0-469A-894E-348A3B16320D}"/>
              </a:ext>
            </a:extLst>
          </p:cNvPr>
          <p:cNvSpPr txBox="1"/>
          <p:nvPr/>
        </p:nvSpPr>
        <p:spPr>
          <a:xfrm>
            <a:off x="5813675" y="3582419"/>
            <a:ext cx="216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>
                <a:latin typeface="Roboto Slab" panose="020B0604020202020204" charset="0"/>
                <a:ea typeface="Roboto Slab" panose="020B0604020202020204" charset="0"/>
              </a:rPr>
              <a:t>Char to integer</a:t>
            </a:r>
          </a:p>
        </p:txBody>
      </p:sp>
    </p:spTree>
    <p:extLst>
      <p:ext uri="{BB962C8B-B14F-4D97-AF65-F5344CB8AC3E}">
        <p14:creationId xmlns:p14="http://schemas.microsoft.com/office/powerpoint/2010/main" val="222365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35E4D-94EB-4073-874B-C055E7355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C60DD-0937-4BD9-A36F-19CCE5823C37}"/>
              </a:ext>
            </a:extLst>
          </p:cNvPr>
          <p:cNvSpPr/>
          <p:nvPr/>
        </p:nvSpPr>
        <p:spPr>
          <a:xfrm>
            <a:off x="3377052" y="3003874"/>
            <a:ext cx="1778734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961CF4-1E50-4A6F-91F3-5B0B26E6A5D3}"/>
              </a:ext>
            </a:extLst>
          </p:cNvPr>
          <p:cNvSpPr/>
          <p:nvPr/>
        </p:nvSpPr>
        <p:spPr>
          <a:xfrm>
            <a:off x="5214399" y="3003874"/>
            <a:ext cx="177873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1D623C-86FC-4FEB-BC1A-393457A2D1C5}"/>
              </a:ext>
            </a:extLst>
          </p:cNvPr>
          <p:cNvSpPr/>
          <p:nvPr/>
        </p:nvSpPr>
        <p:spPr>
          <a:xfrm>
            <a:off x="7037430" y="3003874"/>
            <a:ext cx="1836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ound Same Side Corner Rectangle 39">
            <a:extLst>
              <a:ext uri="{FF2B5EF4-FFF2-40B4-BE49-F238E27FC236}">
                <a16:creationId xmlns:a16="http://schemas.microsoft.com/office/drawing/2014/main" id="{5C16DC9F-8879-4DEB-A040-423DC6FD2E30}"/>
              </a:ext>
            </a:extLst>
          </p:cNvPr>
          <p:cNvSpPr/>
          <p:nvPr/>
        </p:nvSpPr>
        <p:spPr>
          <a:xfrm rot="18900000">
            <a:off x="8008810" y="2702940"/>
            <a:ext cx="923370" cy="923370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그룹 27">
            <a:extLst>
              <a:ext uri="{FF2B5EF4-FFF2-40B4-BE49-F238E27FC236}">
                <a16:creationId xmlns:a16="http://schemas.microsoft.com/office/drawing/2014/main" id="{7BB0F49B-976A-4C24-82DE-5A7A173E1A06}"/>
              </a:ext>
            </a:extLst>
          </p:cNvPr>
          <p:cNvGrpSpPr/>
          <p:nvPr/>
        </p:nvGrpSpPr>
        <p:grpSpPr>
          <a:xfrm>
            <a:off x="4929404" y="2919385"/>
            <a:ext cx="523158" cy="540000"/>
            <a:chOff x="5945694" y="3670938"/>
            <a:chExt cx="540000" cy="540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0F39D0-39E1-4BE6-9C40-84DF281F221F}"/>
                </a:ext>
              </a:extLst>
            </p:cNvPr>
            <p:cNvSpPr/>
            <p:nvPr/>
          </p:nvSpPr>
          <p:spPr>
            <a:xfrm>
              <a:off x="5945694" y="3670938"/>
              <a:ext cx="540000" cy="54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8400A9A-4DE4-42D4-B7A7-F0E67193338B}"/>
                </a:ext>
              </a:extLst>
            </p:cNvPr>
            <p:cNvSpPr/>
            <p:nvPr/>
          </p:nvSpPr>
          <p:spPr>
            <a:xfrm>
              <a:off x="6028269" y="3753513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26">
            <a:extLst>
              <a:ext uri="{FF2B5EF4-FFF2-40B4-BE49-F238E27FC236}">
                <a16:creationId xmlns:a16="http://schemas.microsoft.com/office/drawing/2014/main" id="{08C7F553-1BDD-48BA-92AF-91CAE2D4D6D1}"/>
              </a:ext>
            </a:extLst>
          </p:cNvPr>
          <p:cNvGrpSpPr/>
          <p:nvPr/>
        </p:nvGrpSpPr>
        <p:grpSpPr>
          <a:xfrm>
            <a:off x="6761043" y="2925084"/>
            <a:ext cx="540000" cy="540000"/>
            <a:chOff x="8984481" y="3676637"/>
            <a:chExt cx="540000" cy="540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A28746-F327-4695-A5FE-B73F83DAF943}"/>
                </a:ext>
              </a:extLst>
            </p:cNvPr>
            <p:cNvSpPr/>
            <p:nvPr/>
          </p:nvSpPr>
          <p:spPr>
            <a:xfrm>
              <a:off x="8984481" y="3676637"/>
              <a:ext cx="540000" cy="540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38302B2-FF7A-40C6-A5C7-ADDF31491E27}"/>
                </a:ext>
              </a:extLst>
            </p:cNvPr>
            <p:cNvSpPr/>
            <p:nvPr/>
          </p:nvSpPr>
          <p:spPr>
            <a:xfrm>
              <a:off x="9067056" y="3759212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F4C1141-3704-4266-B286-D3B8CEC33FE4}"/>
              </a:ext>
            </a:extLst>
          </p:cNvPr>
          <p:cNvSpPr/>
          <p:nvPr/>
        </p:nvSpPr>
        <p:spPr>
          <a:xfrm>
            <a:off x="-307987" y="3003291"/>
            <a:ext cx="1778734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F6AD6C-1B16-4DC5-84D0-1D447E81BBED}"/>
              </a:ext>
            </a:extLst>
          </p:cNvPr>
          <p:cNvSpPr/>
          <p:nvPr/>
        </p:nvSpPr>
        <p:spPr>
          <a:xfrm>
            <a:off x="1531159" y="3003291"/>
            <a:ext cx="1778734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그룹 48">
            <a:extLst>
              <a:ext uri="{FF2B5EF4-FFF2-40B4-BE49-F238E27FC236}">
                <a16:creationId xmlns:a16="http://schemas.microsoft.com/office/drawing/2014/main" id="{CA3A2A4A-9080-400A-9477-B9B80A4265BB}"/>
              </a:ext>
            </a:extLst>
          </p:cNvPr>
          <p:cNvGrpSpPr/>
          <p:nvPr/>
        </p:nvGrpSpPr>
        <p:grpSpPr>
          <a:xfrm>
            <a:off x="1249286" y="2907404"/>
            <a:ext cx="523158" cy="540000"/>
            <a:chOff x="3064244" y="3659540"/>
            <a:chExt cx="540000" cy="540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A377EF-11DB-4AD4-816F-0B7D1600A736}"/>
                </a:ext>
              </a:extLst>
            </p:cNvPr>
            <p:cNvSpPr/>
            <p:nvPr/>
          </p:nvSpPr>
          <p:spPr>
            <a:xfrm>
              <a:off x="3064244" y="3659540"/>
              <a:ext cx="540000" cy="54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91DC94E-99BF-4E07-AAEF-DE5E72EBBCA2}"/>
                </a:ext>
              </a:extLst>
            </p:cNvPr>
            <p:cNvSpPr/>
            <p:nvPr/>
          </p:nvSpPr>
          <p:spPr>
            <a:xfrm>
              <a:off x="3146819" y="3742115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그룹 47">
            <a:extLst>
              <a:ext uri="{FF2B5EF4-FFF2-40B4-BE49-F238E27FC236}">
                <a16:creationId xmlns:a16="http://schemas.microsoft.com/office/drawing/2014/main" id="{5577C39C-5898-4D32-9495-1E324C660713}"/>
              </a:ext>
            </a:extLst>
          </p:cNvPr>
          <p:cNvGrpSpPr/>
          <p:nvPr/>
        </p:nvGrpSpPr>
        <p:grpSpPr>
          <a:xfrm>
            <a:off x="3089345" y="2913103"/>
            <a:ext cx="523158" cy="540000"/>
            <a:chOff x="4504969" y="3665239"/>
            <a:chExt cx="540000" cy="540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AB86B6F-FFD6-4057-8D90-C1D5024C06F5}"/>
                </a:ext>
              </a:extLst>
            </p:cNvPr>
            <p:cNvSpPr/>
            <p:nvPr/>
          </p:nvSpPr>
          <p:spPr>
            <a:xfrm>
              <a:off x="4504969" y="3665239"/>
              <a:ext cx="540000" cy="540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2A8E6D-CF68-4B13-A1D3-BBA1EEAAE1E1}"/>
                </a:ext>
              </a:extLst>
            </p:cNvPr>
            <p:cNvSpPr/>
            <p:nvPr/>
          </p:nvSpPr>
          <p:spPr>
            <a:xfrm>
              <a:off x="4587544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그룹 49">
            <a:extLst>
              <a:ext uri="{FF2B5EF4-FFF2-40B4-BE49-F238E27FC236}">
                <a16:creationId xmlns:a16="http://schemas.microsoft.com/office/drawing/2014/main" id="{195546FB-A58C-4F4F-93F5-5493F157089D}"/>
              </a:ext>
            </a:extLst>
          </p:cNvPr>
          <p:cNvGrpSpPr/>
          <p:nvPr/>
        </p:nvGrpSpPr>
        <p:grpSpPr>
          <a:xfrm>
            <a:off x="-590773" y="2913103"/>
            <a:ext cx="523158" cy="540000"/>
            <a:chOff x="1624244" y="3665239"/>
            <a:chExt cx="540000" cy="540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D78628F-46BF-4C0A-A55F-338524887BA5}"/>
                </a:ext>
              </a:extLst>
            </p:cNvPr>
            <p:cNvSpPr/>
            <p:nvPr/>
          </p:nvSpPr>
          <p:spPr>
            <a:xfrm>
              <a:off x="1624244" y="3665239"/>
              <a:ext cx="540000" cy="540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3101F99-655F-41B1-8F30-F8F93C4685EE}"/>
                </a:ext>
              </a:extLst>
            </p:cNvPr>
            <p:cNvSpPr/>
            <p:nvPr/>
          </p:nvSpPr>
          <p:spPr>
            <a:xfrm>
              <a:off x="1706819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29D985-F454-440E-8267-47F442BBC74B}"/>
              </a:ext>
            </a:extLst>
          </p:cNvPr>
          <p:cNvGrpSpPr/>
          <p:nvPr/>
        </p:nvGrpSpPr>
        <p:grpSpPr>
          <a:xfrm>
            <a:off x="540637" y="3441250"/>
            <a:ext cx="2318066" cy="793876"/>
            <a:chOff x="1099970" y="4759849"/>
            <a:chExt cx="1842134" cy="72220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B84FFD-3A5B-4D34-86DB-B81611CDECDA}"/>
                </a:ext>
              </a:extLst>
            </p:cNvPr>
            <p:cNvSpPr txBox="1"/>
            <p:nvPr/>
          </p:nvSpPr>
          <p:spPr>
            <a:xfrm>
              <a:off x="1109104" y="5006070"/>
              <a:ext cx="1833000" cy="475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  <a:cs typeface="Arial" pitchFamily="34" charset="0"/>
                </a:rPr>
                <a:t>Unique char to numbers &amp; vice-versa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8E21E-F44F-4BA9-88C7-2F9AACB35E88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SG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Mapping chars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79B5CE-2A4C-4A2F-B0A7-F917732C2772}"/>
              </a:ext>
            </a:extLst>
          </p:cNvPr>
          <p:cNvGrpSpPr/>
          <p:nvPr/>
        </p:nvGrpSpPr>
        <p:grpSpPr>
          <a:xfrm>
            <a:off x="3612503" y="3445334"/>
            <a:ext cx="2936781" cy="765355"/>
            <a:chOff x="473788" y="4831310"/>
            <a:chExt cx="2763559" cy="76535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F54684-0BA1-4FD9-8AE5-03CC1DBC2C88}"/>
                </a:ext>
              </a:extLst>
            </p:cNvPr>
            <p:cNvSpPr txBox="1"/>
            <p:nvPr/>
          </p:nvSpPr>
          <p:spPr>
            <a:xfrm>
              <a:off x="473788" y="5073445"/>
              <a:ext cx="27635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X.Shape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 =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(402963, 100, 36)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y.Shape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 = (402963, 36)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3FB8DE-D8E2-494A-B98C-508A202A22E4}"/>
                </a:ext>
              </a:extLst>
            </p:cNvPr>
            <p:cNvSpPr txBox="1"/>
            <p:nvPr/>
          </p:nvSpPr>
          <p:spPr>
            <a:xfrm>
              <a:off x="1095736" y="4831310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3-D matrix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57DBB121-F14D-4291-8B79-44EE8679C1D7}"/>
              </a:ext>
            </a:extLst>
          </p:cNvPr>
          <p:cNvSpPr txBox="1">
            <a:spLocks/>
          </p:cNvSpPr>
          <p:nvPr/>
        </p:nvSpPr>
        <p:spPr>
          <a:xfrm>
            <a:off x="198214" y="301637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Preprocessing</a:t>
            </a:r>
            <a:endParaRPr lang="en-SG" sz="3600" b="1" dirty="0">
              <a:solidFill>
                <a:schemeClr val="accent2">
                  <a:lumMod val="60000"/>
                  <a:lumOff val="4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59" name="Google Shape;87;p14">
            <a:extLst>
              <a:ext uri="{FF2B5EF4-FFF2-40B4-BE49-F238E27FC236}">
                <a16:creationId xmlns:a16="http://schemas.microsoft.com/office/drawing/2014/main" id="{6CF4DECF-EA8B-473A-8873-508DB4E38C11}"/>
              </a:ext>
            </a:extLst>
          </p:cNvPr>
          <p:cNvSpPr txBox="1">
            <a:spLocks/>
          </p:cNvSpPr>
          <p:nvPr/>
        </p:nvSpPr>
        <p:spPr>
          <a:xfrm>
            <a:off x="389930" y="932462"/>
            <a:ext cx="3758558" cy="118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  Text length 1.2 million chars</a:t>
            </a:r>
          </a:p>
          <a:p>
            <a:pPr marL="285750" indent="-285750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  36 unique chars  </a:t>
            </a: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B2984A2-9A2A-4149-835B-23EC8117B595}"/>
              </a:ext>
            </a:extLst>
          </p:cNvPr>
          <p:cNvGrpSpPr/>
          <p:nvPr/>
        </p:nvGrpSpPr>
        <p:grpSpPr>
          <a:xfrm>
            <a:off x="2269208" y="2053850"/>
            <a:ext cx="2302791" cy="769441"/>
            <a:chOff x="1099969" y="4759849"/>
            <a:chExt cx="1869396" cy="76944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D4DF6F-7820-432B-84D2-259C259B838A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  <a:cs typeface="Arial" pitchFamily="34" charset="0"/>
                </a:rPr>
                <a:t>Length 100 chars with step of 3 char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D570ABC-F04D-4271-9B88-42DFD9F501F1}"/>
                </a:ext>
              </a:extLst>
            </p:cNvPr>
            <p:cNvSpPr txBox="1"/>
            <p:nvPr/>
          </p:nvSpPr>
          <p:spPr>
            <a:xfrm>
              <a:off x="1099969" y="4759849"/>
              <a:ext cx="186939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SG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Overlapping Sentences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27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35E4D-94EB-4073-874B-C055E7355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7C928A-F55B-45FC-83DF-A5701D169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" y="1720940"/>
            <a:ext cx="7486650" cy="142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34A31E-4B8A-4A98-B321-A20D4BC38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12" y="1921123"/>
            <a:ext cx="7467600" cy="247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520911-9D13-4679-AA33-01A7ECD7F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59" y="2115761"/>
            <a:ext cx="7496175" cy="2476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11ED95-8ED4-4AE7-B2B6-7C40279E7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" y="2329785"/>
            <a:ext cx="7534275" cy="2476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25409F-CE7C-48B7-B8C2-2601948E0B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365" y="2554681"/>
            <a:ext cx="7534275" cy="247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FE72F1-AC94-4C80-9ECA-C8C35F0AF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14" y="2784812"/>
            <a:ext cx="7486650" cy="247650"/>
          </a:xfrm>
          <a:prstGeom prst="rect">
            <a:avLst/>
          </a:prstGeom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C2F6D405-2E78-41F5-B5C5-767B5D34B506}"/>
              </a:ext>
            </a:extLst>
          </p:cNvPr>
          <p:cNvSpPr/>
          <p:nvPr/>
        </p:nvSpPr>
        <p:spPr>
          <a:xfrm rot="5400000">
            <a:off x="3624494" y="-2171085"/>
            <a:ext cx="316463" cy="731519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CF7DC0-ED60-41AA-AB25-D3571B034E29}"/>
              </a:ext>
            </a:extLst>
          </p:cNvPr>
          <p:cNvSpPr txBox="1"/>
          <p:nvPr/>
        </p:nvSpPr>
        <p:spPr>
          <a:xfrm>
            <a:off x="2723949" y="981772"/>
            <a:ext cx="2107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 Slab" panose="020B0604020202020204" charset="0"/>
                <a:ea typeface="Roboto Slab" panose="020B0604020202020204" charset="0"/>
              </a:rPr>
              <a:t>1 sentence = 100 chars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585597-6528-479A-9E1D-4124449B17C5}"/>
              </a:ext>
            </a:extLst>
          </p:cNvPr>
          <p:cNvCxnSpPr/>
          <p:nvPr/>
        </p:nvCxnSpPr>
        <p:spPr>
          <a:xfrm>
            <a:off x="154806" y="2709481"/>
            <a:ext cx="32645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19E1754-0D7F-42C6-B5F4-369B18D1873F}"/>
              </a:ext>
            </a:extLst>
          </p:cNvPr>
          <p:cNvSpPr txBox="1"/>
          <p:nvPr/>
        </p:nvSpPr>
        <p:spPr>
          <a:xfrm>
            <a:off x="67376" y="2754646"/>
            <a:ext cx="147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 Slab" panose="020B0604020202020204" charset="0"/>
                <a:ea typeface="Roboto Slab" panose="020B0604020202020204" charset="0"/>
              </a:rPr>
              <a:t>3 characters per step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9C9D9-2826-4DAE-8B35-F25AA04245C5}"/>
              </a:ext>
            </a:extLst>
          </p:cNvPr>
          <p:cNvSpPr txBox="1"/>
          <p:nvPr/>
        </p:nvSpPr>
        <p:spPr>
          <a:xfrm>
            <a:off x="5766436" y="3688723"/>
            <a:ext cx="3377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Mapped into 3-D Matrix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X.shape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 (402963, 100, 36)</a:t>
            </a:r>
          </a:p>
          <a:p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y.Shape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 (402963, 36)</a:t>
            </a:r>
            <a:endParaRPr lang="en-SG" sz="16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C964EA-8079-4007-9474-A03FC35C7B86}"/>
              </a:ext>
            </a:extLst>
          </p:cNvPr>
          <p:cNvCxnSpPr>
            <a:cxnSpLocks/>
          </p:cNvCxnSpPr>
          <p:nvPr/>
        </p:nvCxnSpPr>
        <p:spPr>
          <a:xfrm flipH="1">
            <a:off x="8339137" y="1997316"/>
            <a:ext cx="53841" cy="45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9D6830-D8AA-45B0-84BD-F75E59C180DD}"/>
              </a:ext>
            </a:extLst>
          </p:cNvPr>
          <p:cNvCxnSpPr>
            <a:cxnSpLocks/>
          </p:cNvCxnSpPr>
          <p:nvPr/>
        </p:nvCxnSpPr>
        <p:spPr>
          <a:xfrm flipH="1">
            <a:off x="8076220" y="1876323"/>
            <a:ext cx="152401" cy="40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DEBE4D3-9820-44C2-B504-2C6E7B174539}"/>
              </a:ext>
            </a:extLst>
          </p:cNvPr>
          <p:cNvSpPr txBox="1"/>
          <p:nvPr/>
        </p:nvSpPr>
        <p:spPr>
          <a:xfrm>
            <a:off x="8050631" y="1603723"/>
            <a:ext cx="1472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 Slab" panose="020B0604020202020204" charset="0"/>
                <a:ea typeface="Roboto Slab" panose="020B0604020202020204" charset="0"/>
              </a:rPr>
              <a:t>target</a:t>
            </a:r>
          </a:p>
        </p:txBody>
      </p:sp>
      <p:sp>
        <p:nvSpPr>
          <p:cNvPr id="43" name="Title 2">
            <a:extLst>
              <a:ext uri="{FF2B5EF4-FFF2-40B4-BE49-F238E27FC236}">
                <a16:creationId xmlns:a16="http://schemas.microsoft.com/office/drawing/2014/main" id="{276384EE-880F-4980-92AB-491F0EA82060}"/>
              </a:ext>
            </a:extLst>
          </p:cNvPr>
          <p:cNvSpPr txBox="1">
            <a:spLocks/>
          </p:cNvSpPr>
          <p:nvPr/>
        </p:nvSpPr>
        <p:spPr>
          <a:xfrm>
            <a:off x="204712" y="279172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Preprocessing</a:t>
            </a:r>
            <a:endParaRPr lang="en-SG" sz="3600" b="1" dirty="0">
              <a:solidFill>
                <a:schemeClr val="accent2">
                  <a:lumMod val="60000"/>
                  <a:lumOff val="4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F85A52-9806-42B7-9D7F-861C6DA75EB1}"/>
              </a:ext>
            </a:extLst>
          </p:cNvPr>
          <p:cNvSpPr txBox="1"/>
          <p:nvPr/>
        </p:nvSpPr>
        <p:spPr>
          <a:xfrm>
            <a:off x="1508207" y="3193566"/>
            <a:ext cx="4459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 Slab" panose="020B0604020202020204" charset="0"/>
                <a:ea typeface="Roboto Slab" panose="020B0604020202020204" charset="0"/>
              </a:rPr>
              <a:t>≈ 402,963 sentences  &amp; 402,963 targets </a:t>
            </a: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8E3C70AB-4410-4D01-9C74-D25B6CBE1AA2}"/>
              </a:ext>
            </a:extLst>
          </p:cNvPr>
          <p:cNvSpPr/>
          <p:nvPr/>
        </p:nvSpPr>
        <p:spPr>
          <a:xfrm rot="5400000">
            <a:off x="4662163" y="3172042"/>
            <a:ext cx="626724" cy="135264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5446D9-616A-42C3-9A39-6147359FB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0831" y="3646745"/>
            <a:ext cx="573783" cy="9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42" grpId="0"/>
      <p:bldP spid="46" grpId="0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35E4D-94EB-4073-874B-C055E7355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EC60DD-0937-4BD9-A36F-19CCE5823C37}"/>
              </a:ext>
            </a:extLst>
          </p:cNvPr>
          <p:cNvSpPr/>
          <p:nvPr/>
        </p:nvSpPr>
        <p:spPr>
          <a:xfrm>
            <a:off x="3377052" y="3003874"/>
            <a:ext cx="1778734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961CF4-1E50-4A6F-91F3-5B0B26E6A5D3}"/>
              </a:ext>
            </a:extLst>
          </p:cNvPr>
          <p:cNvSpPr/>
          <p:nvPr/>
        </p:nvSpPr>
        <p:spPr>
          <a:xfrm>
            <a:off x="5214399" y="3003874"/>
            <a:ext cx="1778734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1D623C-86FC-4FEB-BC1A-393457A2D1C5}"/>
              </a:ext>
            </a:extLst>
          </p:cNvPr>
          <p:cNvSpPr/>
          <p:nvPr/>
        </p:nvSpPr>
        <p:spPr>
          <a:xfrm>
            <a:off x="7037430" y="3003874"/>
            <a:ext cx="1836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ound Same Side Corner Rectangle 39">
            <a:extLst>
              <a:ext uri="{FF2B5EF4-FFF2-40B4-BE49-F238E27FC236}">
                <a16:creationId xmlns:a16="http://schemas.microsoft.com/office/drawing/2014/main" id="{5C16DC9F-8879-4DEB-A040-423DC6FD2E30}"/>
              </a:ext>
            </a:extLst>
          </p:cNvPr>
          <p:cNvSpPr/>
          <p:nvPr/>
        </p:nvSpPr>
        <p:spPr>
          <a:xfrm rot="18900000">
            <a:off x="8008810" y="2702940"/>
            <a:ext cx="923370" cy="923370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그룹 27">
            <a:extLst>
              <a:ext uri="{FF2B5EF4-FFF2-40B4-BE49-F238E27FC236}">
                <a16:creationId xmlns:a16="http://schemas.microsoft.com/office/drawing/2014/main" id="{7BB0F49B-976A-4C24-82DE-5A7A173E1A06}"/>
              </a:ext>
            </a:extLst>
          </p:cNvPr>
          <p:cNvGrpSpPr/>
          <p:nvPr/>
        </p:nvGrpSpPr>
        <p:grpSpPr>
          <a:xfrm>
            <a:off x="4929404" y="2919385"/>
            <a:ext cx="523158" cy="540000"/>
            <a:chOff x="5945694" y="3670938"/>
            <a:chExt cx="540000" cy="540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0F39D0-39E1-4BE6-9C40-84DF281F221F}"/>
                </a:ext>
              </a:extLst>
            </p:cNvPr>
            <p:cNvSpPr/>
            <p:nvPr/>
          </p:nvSpPr>
          <p:spPr>
            <a:xfrm>
              <a:off x="5945694" y="3670938"/>
              <a:ext cx="540000" cy="54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8400A9A-4DE4-42D4-B7A7-F0E67193338B}"/>
                </a:ext>
              </a:extLst>
            </p:cNvPr>
            <p:cNvSpPr/>
            <p:nvPr/>
          </p:nvSpPr>
          <p:spPr>
            <a:xfrm>
              <a:off x="6028269" y="3753513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26">
            <a:extLst>
              <a:ext uri="{FF2B5EF4-FFF2-40B4-BE49-F238E27FC236}">
                <a16:creationId xmlns:a16="http://schemas.microsoft.com/office/drawing/2014/main" id="{08C7F553-1BDD-48BA-92AF-91CAE2D4D6D1}"/>
              </a:ext>
            </a:extLst>
          </p:cNvPr>
          <p:cNvGrpSpPr/>
          <p:nvPr/>
        </p:nvGrpSpPr>
        <p:grpSpPr>
          <a:xfrm>
            <a:off x="6761043" y="2925084"/>
            <a:ext cx="540000" cy="540000"/>
            <a:chOff x="8984481" y="3676637"/>
            <a:chExt cx="540000" cy="540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A28746-F327-4695-A5FE-B73F83DAF943}"/>
                </a:ext>
              </a:extLst>
            </p:cNvPr>
            <p:cNvSpPr/>
            <p:nvPr/>
          </p:nvSpPr>
          <p:spPr>
            <a:xfrm>
              <a:off x="8984481" y="3676637"/>
              <a:ext cx="540000" cy="540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38302B2-FF7A-40C6-A5C7-ADDF31491E27}"/>
                </a:ext>
              </a:extLst>
            </p:cNvPr>
            <p:cNvSpPr/>
            <p:nvPr/>
          </p:nvSpPr>
          <p:spPr>
            <a:xfrm>
              <a:off x="9067056" y="3759212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F4C1141-3704-4266-B286-D3B8CEC33FE4}"/>
              </a:ext>
            </a:extLst>
          </p:cNvPr>
          <p:cNvSpPr/>
          <p:nvPr/>
        </p:nvSpPr>
        <p:spPr>
          <a:xfrm>
            <a:off x="-307987" y="3003291"/>
            <a:ext cx="1778734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F6AD6C-1B16-4DC5-84D0-1D447E81BBED}"/>
              </a:ext>
            </a:extLst>
          </p:cNvPr>
          <p:cNvSpPr/>
          <p:nvPr/>
        </p:nvSpPr>
        <p:spPr>
          <a:xfrm>
            <a:off x="1531159" y="3003291"/>
            <a:ext cx="1778734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그룹 48">
            <a:extLst>
              <a:ext uri="{FF2B5EF4-FFF2-40B4-BE49-F238E27FC236}">
                <a16:creationId xmlns:a16="http://schemas.microsoft.com/office/drawing/2014/main" id="{CA3A2A4A-9080-400A-9477-B9B80A4265BB}"/>
              </a:ext>
            </a:extLst>
          </p:cNvPr>
          <p:cNvGrpSpPr/>
          <p:nvPr/>
        </p:nvGrpSpPr>
        <p:grpSpPr>
          <a:xfrm>
            <a:off x="1249286" y="2907404"/>
            <a:ext cx="523158" cy="540000"/>
            <a:chOff x="3064244" y="3659540"/>
            <a:chExt cx="540000" cy="540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A377EF-11DB-4AD4-816F-0B7D1600A736}"/>
                </a:ext>
              </a:extLst>
            </p:cNvPr>
            <p:cNvSpPr/>
            <p:nvPr/>
          </p:nvSpPr>
          <p:spPr>
            <a:xfrm>
              <a:off x="3064244" y="3659540"/>
              <a:ext cx="540000" cy="54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91DC94E-99BF-4E07-AAEF-DE5E72EBBCA2}"/>
                </a:ext>
              </a:extLst>
            </p:cNvPr>
            <p:cNvSpPr/>
            <p:nvPr/>
          </p:nvSpPr>
          <p:spPr>
            <a:xfrm>
              <a:off x="3146819" y="3742115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그룹 47">
            <a:extLst>
              <a:ext uri="{FF2B5EF4-FFF2-40B4-BE49-F238E27FC236}">
                <a16:creationId xmlns:a16="http://schemas.microsoft.com/office/drawing/2014/main" id="{5577C39C-5898-4D32-9495-1E324C660713}"/>
              </a:ext>
            </a:extLst>
          </p:cNvPr>
          <p:cNvGrpSpPr/>
          <p:nvPr/>
        </p:nvGrpSpPr>
        <p:grpSpPr>
          <a:xfrm>
            <a:off x="3089345" y="2913103"/>
            <a:ext cx="523158" cy="540000"/>
            <a:chOff x="4504969" y="3665239"/>
            <a:chExt cx="540000" cy="540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AB86B6F-FFD6-4057-8D90-C1D5024C06F5}"/>
                </a:ext>
              </a:extLst>
            </p:cNvPr>
            <p:cNvSpPr/>
            <p:nvPr/>
          </p:nvSpPr>
          <p:spPr>
            <a:xfrm>
              <a:off x="4504969" y="3665239"/>
              <a:ext cx="540000" cy="540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2A8E6D-CF68-4B13-A1D3-BBA1EEAAE1E1}"/>
                </a:ext>
              </a:extLst>
            </p:cNvPr>
            <p:cNvSpPr/>
            <p:nvPr/>
          </p:nvSpPr>
          <p:spPr>
            <a:xfrm>
              <a:off x="4587544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그룹 49">
            <a:extLst>
              <a:ext uri="{FF2B5EF4-FFF2-40B4-BE49-F238E27FC236}">
                <a16:creationId xmlns:a16="http://schemas.microsoft.com/office/drawing/2014/main" id="{195546FB-A58C-4F4F-93F5-5493F157089D}"/>
              </a:ext>
            </a:extLst>
          </p:cNvPr>
          <p:cNvGrpSpPr/>
          <p:nvPr/>
        </p:nvGrpSpPr>
        <p:grpSpPr>
          <a:xfrm>
            <a:off x="-590773" y="2913103"/>
            <a:ext cx="523158" cy="540000"/>
            <a:chOff x="1624244" y="3665239"/>
            <a:chExt cx="540000" cy="540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D78628F-46BF-4C0A-A55F-338524887BA5}"/>
                </a:ext>
              </a:extLst>
            </p:cNvPr>
            <p:cNvSpPr/>
            <p:nvPr/>
          </p:nvSpPr>
          <p:spPr>
            <a:xfrm>
              <a:off x="1624244" y="3665239"/>
              <a:ext cx="540000" cy="540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3101F99-655F-41B1-8F30-F8F93C4685EE}"/>
                </a:ext>
              </a:extLst>
            </p:cNvPr>
            <p:cNvSpPr/>
            <p:nvPr/>
          </p:nvSpPr>
          <p:spPr>
            <a:xfrm>
              <a:off x="1706819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6E0DDD-3F17-49C7-B1ED-64AD7A65FEB3}"/>
              </a:ext>
            </a:extLst>
          </p:cNvPr>
          <p:cNvGrpSpPr/>
          <p:nvPr/>
        </p:nvGrpSpPr>
        <p:grpSpPr>
          <a:xfrm>
            <a:off x="-2523428" y="3747522"/>
            <a:ext cx="1835674" cy="1200328"/>
            <a:chOff x="1099970" y="4759849"/>
            <a:chExt cx="1727399" cy="12003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6EDD8E-0957-4AC2-9FEE-9145B711B34A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  <a:cs typeface="Arial" pitchFamily="34" charset="0"/>
                </a:rPr>
                <a:t>You can simply impress your audience and add a unique zing.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AD8329-9600-4D15-B841-F92EA5297F65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Contents Title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29D985-F454-440E-8267-47F442BBC74B}"/>
              </a:ext>
            </a:extLst>
          </p:cNvPr>
          <p:cNvGrpSpPr/>
          <p:nvPr/>
        </p:nvGrpSpPr>
        <p:grpSpPr>
          <a:xfrm>
            <a:off x="540637" y="3441250"/>
            <a:ext cx="2318066" cy="793876"/>
            <a:chOff x="1099970" y="4759849"/>
            <a:chExt cx="1842134" cy="72220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B84FFD-3A5B-4D34-86DB-B81611CDECDA}"/>
                </a:ext>
              </a:extLst>
            </p:cNvPr>
            <p:cNvSpPr txBox="1"/>
            <p:nvPr/>
          </p:nvSpPr>
          <p:spPr>
            <a:xfrm>
              <a:off x="1109104" y="5006070"/>
              <a:ext cx="1833000" cy="475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  <a:cs typeface="Arial" pitchFamily="34" charset="0"/>
                </a:rPr>
                <a:t>Unique char to numbers &amp; vice-versa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C8E21E-F44F-4BA9-88C7-2F9AACB35E88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SG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Mapping chars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79B5CE-2A4C-4A2F-B0A7-F917732C2772}"/>
              </a:ext>
            </a:extLst>
          </p:cNvPr>
          <p:cNvGrpSpPr/>
          <p:nvPr/>
        </p:nvGrpSpPr>
        <p:grpSpPr>
          <a:xfrm>
            <a:off x="3612503" y="3445334"/>
            <a:ext cx="2936781" cy="765355"/>
            <a:chOff x="473788" y="4831310"/>
            <a:chExt cx="2763559" cy="76535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F54684-0BA1-4FD9-8AE5-03CC1DBC2C88}"/>
                </a:ext>
              </a:extLst>
            </p:cNvPr>
            <p:cNvSpPr txBox="1"/>
            <p:nvPr/>
          </p:nvSpPr>
          <p:spPr>
            <a:xfrm>
              <a:off x="473788" y="5073445"/>
              <a:ext cx="27635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X.Shape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 = 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(402963, 100, 36)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y.Shape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= (402963, 36)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3FB8DE-D8E2-494A-B98C-508A202A22E4}"/>
                </a:ext>
              </a:extLst>
            </p:cNvPr>
            <p:cNvSpPr txBox="1"/>
            <p:nvPr/>
          </p:nvSpPr>
          <p:spPr>
            <a:xfrm>
              <a:off x="1095736" y="4831310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3-D array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56D1E1-0361-4F86-88AB-1531445A266F}"/>
              </a:ext>
            </a:extLst>
          </p:cNvPr>
          <p:cNvGrpSpPr/>
          <p:nvPr/>
        </p:nvGrpSpPr>
        <p:grpSpPr>
          <a:xfrm>
            <a:off x="6119593" y="2247715"/>
            <a:ext cx="1835674" cy="563623"/>
            <a:chOff x="1099970" y="4788724"/>
            <a:chExt cx="1727399" cy="56362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714B210-5A4C-4DDE-BA01-5F8D01895246}"/>
                </a:ext>
              </a:extLst>
            </p:cNvPr>
            <p:cNvSpPr txBox="1"/>
            <p:nvPr/>
          </p:nvSpPr>
          <p:spPr>
            <a:xfrm>
              <a:off x="1109104" y="5044570"/>
              <a:ext cx="1718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  <a:cs typeface="Arial" pitchFamily="34" charset="0"/>
                </a:rPr>
                <a:t>Shuffle = False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324091-76B8-4CFD-8453-75B218D79A31}"/>
                </a:ext>
              </a:extLst>
            </p:cNvPr>
            <p:cNvSpPr txBox="1"/>
            <p:nvPr/>
          </p:nvSpPr>
          <p:spPr>
            <a:xfrm>
              <a:off x="1099970" y="4788724"/>
              <a:ext cx="172739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Train_test_split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  <p:sp>
        <p:nvSpPr>
          <p:cNvPr id="58" name="Title 2">
            <a:extLst>
              <a:ext uri="{FF2B5EF4-FFF2-40B4-BE49-F238E27FC236}">
                <a16:creationId xmlns:a16="http://schemas.microsoft.com/office/drawing/2014/main" id="{57DBB121-F14D-4291-8B79-44EE8679C1D7}"/>
              </a:ext>
            </a:extLst>
          </p:cNvPr>
          <p:cNvSpPr txBox="1">
            <a:spLocks/>
          </p:cNvSpPr>
          <p:nvPr/>
        </p:nvSpPr>
        <p:spPr>
          <a:xfrm>
            <a:off x="198214" y="301637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Preprocessing</a:t>
            </a:r>
            <a:endParaRPr lang="en-SG" sz="3600" b="1" dirty="0">
              <a:solidFill>
                <a:schemeClr val="accent2">
                  <a:lumMod val="60000"/>
                  <a:lumOff val="4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59" name="Google Shape;87;p14">
            <a:extLst>
              <a:ext uri="{FF2B5EF4-FFF2-40B4-BE49-F238E27FC236}">
                <a16:creationId xmlns:a16="http://schemas.microsoft.com/office/drawing/2014/main" id="{6CF4DECF-EA8B-473A-8873-508DB4E38C11}"/>
              </a:ext>
            </a:extLst>
          </p:cNvPr>
          <p:cNvSpPr txBox="1">
            <a:spLocks/>
          </p:cNvSpPr>
          <p:nvPr/>
        </p:nvSpPr>
        <p:spPr>
          <a:xfrm>
            <a:off x="389930" y="932462"/>
            <a:ext cx="3758558" cy="118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  Text length 1.2 million chars</a:t>
            </a:r>
          </a:p>
          <a:p>
            <a:pPr marL="285750" indent="-285750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  36 unique chars  </a:t>
            </a: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B2984A2-9A2A-4149-835B-23EC8117B595}"/>
              </a:ext>
            </a:extLst>
          </p:cNvPr>
          <p:cNvGrpSpPr/>
          <p:nvPr/>
        </p:nvGrpSpPr>
        <p:grpSpPr>
          <a:xfrm>
            <a:off x="2245956" y="2041897"/>
            <a:ext cx="2127874" cy="769441"/>
            <a:chOff x="1099970" y="4759849"/>
            <a:chExt cx="1727399" cy="76944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D4DF6F-7820-432B-84D2-259C259B838A}"/>
                </a:ext>
              </a:extLst>
            </p:cNvPr>
            <p:cNvSpPr txBox="1"/>
            <p:nvPr/>
          </p:nvSpPr>
          <p:spPr>
            <a:xfrm>
              <a:off x="1109104" y="5006070"/>
              <a:ext cx="1718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  <a:cs typeface="Arial" pitchFamily="34" charset="0"/>
                </a:rPr>
                <a:t>Length 100 chars with step of 3 char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D570ABC-F04D-4271-9B88-42DFD9F501F1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SG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Slab" panose="020B0604020202020204" charset="0"/>
                  <a:ea typeface="Roboto Slab" panose="020B0604020202020204" charset="0"/>
                </a:rPr>
                <a:t>Overlapping Sentence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A61C32E-426B-4F21-B7AE-EC4E9E848B2A}"/>
              </a:ext>
            </a:extLst>
          </p:cNvPr>
          <p:cNvSpPr txBox="1"/>
          <p:nvPr/>
        </p:nvSpPr>
        <p:spPr>
          <a:xfrm>
            <a:off x="7203618" y="3815062"/>
            <a:ext cx="2018020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Modelling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Batch size = 128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Input shape=(100,36)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54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D1AAB-9AAC-4429-82B0-C42F6CB97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A42B891-D8FD-4A31-B8B8-853A69C7A11D}"/>
              </a:ext>
            </a:extLst>
          </p:cNvPr>
          <p:cNvSpPr txBox="1">
            <a:spLocks/>
          </p:cNvSpPr>
          <p:nvPr/>
        </p:nvSpPr>
        <p:spPr>
          <a:xfrm>
            <a:off x="204712" y="279172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Initial topology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B7313-3D92-4234-AF27-8C9F41979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21" y="1166812"/>
            <a:ext cx="4962525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C64E12-891A-45A7-841D-43F34C7E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1" y="1318303"/>
            <a:ext cx="3609801" cy="1568303"/>
          </a:xfrm>
          <a:prstGeom prst="rect">
            <a:avLst/>
          </a:prstGeom>
        </p:spPr>
      </p:pic>
      <p:sp>
        <p:nvSpPr>
          <p:cNvPr id="7" name="Google Shape;87;p14">
            <a:extLst>
              <a:ext uri="{FF2B5EF4-FFF2-40B4-BE49-F238E27FC236}">
                <a16:creationId xmlns:a16="http://schemas.microsoft.com/office/drawing/2014/main" id="{681C9B7D-003E-4BB3-B8F9-47921F19D9B9}"/>
              </a:ext>
            </a:extLst>
          </p:cNvPr>
          <p:cNvSpPr txBox="1">
            <a:spLocks/>
          </p:cNvSpPr>
          <p:nvPr/>
        </p:nvSpPr>
        <p:spPr>
          <a:xfrm>
            <a:off x="249978" y="2928162"/>
            <a:ext cx="3758558" cy="118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89k  params</a:t>
            </a:r>
          </a:p>
          <a:p>
            <a:pPr marL="285750" indent="-285750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Activation = ‘</a:t>
            </a:r>
            <a:r>
              <a:rPr 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softmax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’</a:t>
            </a:r>
          </a:p>
          <a:p>
            <a:pPr marL="285750" indent="-285750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Predict 1 of 36 characters</a:t>
            </a: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0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D8039A4A-D1E4-4B01-9827-6D3448931555}"/>
              </a:ext>
            </a:extLst>
          </p:cNvPr>
          <p:cNvSpPr txBox="1">
            <a:spLocks/>
          </p:cNvSpPr>
          <p:nvPr/>
        </p:nvSpPr>
        <p:spPr>
          <a:xfrm>
            <a:off x="2677350" y="3902440"/>
            <a:ext cx="8690157" cy="118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Seed text</a:t>
            </a:r>
          </a:p>
          <a:p>
            <a:pPr marL="285750" indent="-285750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Trained Neural Network will read seed text </a:t>
            </a:r>
          </a:p>
          <a:p>
            <a:pPr marL="285750" indent="-285750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Predict 1 of 36 characters </a:t>
            </a: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BB4D40E-2BAF-4A46-A7E5-0C4CB3DB5F73}"/>
              </a:ext>
            </a:extLst>
          </p:cNvPr>
          <p:cNvSpPr txBox="1">
            <a:spLocks/>
          </p:cNvSpPr>
          <p:nvPr/>
        </p:nvSpPr>
        <p:spPr>
          <a:xfrm>
            <a:off x="204712" y="186706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Generation Process</a:t>
            </a:r>
          </a:p>
        </p:txBody>
      </p:sp>
      <p:pic>
        <p:nvPicPr>
          <p:cNvPr id="6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8CC3086E-ED7F-464B-ADC4-BDCBA9318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564" y="1021266"/>
            <a:ext cx="8872984" cy="231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5511" y="705412"/>
            <a:ext cx="1196774" cy="43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Epoch 10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750F64C-C9B2-4E73-ACDF-C53D7EF259A8}"/>
              </a:ext>
            </a:extLst>
          </p:cNvPr>
          <p:cNvSpPr txBox="1">
            <a:spLocks/>
          </p:cNvSpPr>
          <p:nvPr/>
        </p:nvSpPr>
        <p:spPr>
          <a:xfrm>
            <a:off x="204712" y="42870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Tuning - Epoch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658C7-1AC4-41F7-A9E9-19A54582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4" y="1138762"/>
            <a:ext cx="9144000" cy="439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D80D2B-5C39-454A-A8BA-64D86F8EF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3843"/>
            <a:ext cx="9144000" cy="516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E3691C-6EB3-4A20-8BE0-C1916B5AE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27770"/>
            <a:ext cx="9144000" cy="489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EB0290-844F-4D76-830A-96977E3F6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6" y="3563831"/>
            <a:ext cx="9144000" cy="1069582"/>
          </a:xfrm>
          <a:prstGeom prst="rect">
            <a:avLst/>
          </a:prstGeom>
        </p:spPr>
      </p:pic>
      <p:sp>
        <p:nvSpPr>
          <p:cNvPr id="13" name="Google Shape;132;p19">
            <a:extLst>
              <a:ext uri="{FF2B5EF4-FFF2-40B4-BE49-F238E27FC236}">
                <a16:creationId xmlns:a16="http://schemas.microsoft.com/office/drawing/2014/main" id="{60CE8ECD-08AB-4A70-BF43-CDC2FAD99993}"/>
              </a:ext>
            </a:extLst>
          </p:cNvPr>
          <p:cNvSpPr txBox="1">
            <a:spLocks/>
          </p:cNvSpPr>
          <p:nvPr/>
        </p:nvSpPr>
        <p:spPr>
          <a:xfrm>
            <a:off x="85785" y="1506482"/>
            <a:ext cx="1147114" cy="4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Epoch 50</a:t>
            </a:r>
          </a:p>
        </p:txBody>
      </p:sp>
      <p:sp>
        <p:nvSpPr>
          <p:cNvPr id="15" name="Google Shape;132;p19">
            <a:extLst>
              <a:ext uri="{FF2B5EF4-FFF2-40B4-BE49-F238E27FC236}">
                <a16:creationId xmlns:a16="http://schemas.microsoft.com/office/drawing/2014/main" id="{AE3FE223-F7EF-4450-AF8F-5405ECC7FE7A}"/>
              </a:ext>
            </a:extLst>
          </p:cNvPr>
          <p:cNvSpPr txBox="1">
            <a:spLocks/>
          </p:cNvSpPr>
          <p:nvPr/>
        </p:nvSpPr>
        <p:spPr>
          <a:xfrm>
            <a:off x="75511" y="2509483"/>
            <a:ext cx="1537532" cy="4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Epoch 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uild="p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25852" y="1207615"/>
            <a:ext cx="7823025" cy="568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27 chars to 36 chars (LSTM)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750F64C-C9B2-4E73-ACDF-C53D7EF259A8}"/>
              </a:ext>
            </a:extLst>
          </p:cNvPr>
          <p:cNvSpPr txBox="1">
            <a:spLocks/>
          </p:cNvSpPr>
          <p:nvPr/>
        </p:nvSpPr>
        <p:spPr>
          <a:xfrm>
            <a:off x="204712" y="279172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Tuning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87A32-AA99-4CE4-958C-6BF8F205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7098"/>
            <a:ext cx="9144000" cy="489083"/>
          </a:xfrm>
          <a:prstGeom prst="rect">
            <a:avLst/>
          </a:prstGeom>
        </p:spPr>
      </p:pic>
      <p:sp>
        <p:nvSpPr>
          <p:cNvPr id="11" name="Google Shape;132;p19">
            <a:extLst>
              <a:ext uri="{FF2B5EF4-FFF2-40B4-BE49-F238E27FC236}">
                <a16:creationId xmlns:a16="http://schemas.microsoft.com/office/drawing/2014/main" id="{30130F61-7164-4C06-A7B0-69A9DC046EFC}"/>
              </a:ext>
            </a:extLst>
          </p:cNvPr>
          <p:cNvSpPr txBox="1">
            <a:spLocks/>
          </p:cNvSpPr>
          <p:nvPr/>
        </p:nvSpPr>
        <p:spPr>
          <a:xfrm>
            <a:off x="23506" y="2251872"/>
            <a:ext cx="4209447" cy="568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27 chars to 36 chars (GRU)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C8B88-87AA-4035-BD1E-DA5185036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2270"/>
            <a:ext cx="9144000" cy="451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00500-00AC-49BE-BE30-F138B1941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92416"/>
            <a:ext cx="9144000" cy="7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9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build="p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9049" y="1113388"/>
            <a:ext cx="7823025" cy="568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Try Early Stopping (stops around 20 to 30 epoch)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750F64C-C9B2-4E73-ACDF-C53D7EF259A8}"/>
              </a:ext>
            </a:extLst>
          </p:cNvPr>
          <p:cNvSpPr txBox="1">
            <a:spLocks/>
          </p:cNvSpPr>
          <p:nvPr/>
        </p:nvSpPr>
        <p:spPr>
          <a:xfrm>
            <a:off x="204712" y="279172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841D2-D224-4F7C-9DD8-D16B1ED5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6476"/>
            <a:ext cx="9144000" cy="461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78704-BEF7-4AC5-88F8-8CC16952F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5517"/>
            <a:ext cx="9144000" cy="10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8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2B6F3-31F3-47D4-9D4F-3AB9AD66B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7EB2F6B-453F-42BB-B051-1CB87BE02FC2}"/>
              </a:ext>
            </a:extLst>
          </p:cNvPr>
          <p:cNvSpPr txBox="1">
            <a:spLocks/>
          </p:cNvSpPr>
          <p:nvPr/>
        </p:nvSpPr>
        <p:spPr>
          <a:xfrm>
            <a:off x="198214" y="301637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tx2">
                    <a:lumMod val="2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Text Generated not ideal…</a:t>
            </a:r>
            <a:endParaRPr lang="en-SG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B500F1-E94B-4BF3-9138-B69C473A2885}"/>
              </a:ext>
            </a:extLst>
          </p:cNvPr>
          <p:cNvSpPr txBox="1"/>
          <p:nvPr/>
        </p:nvSpPr>
        <p:spPr>
          <a:xfrm>
            <a:off x="198214" y="1540698"/>
            <a:ext cx="8754870" cy="206210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“the unreasonable effectiveness of recurrent neural network”</a:t>
            </a:r>
          </a:p>
          <a:p>
            <a:pPr algn="r"/>
            <a:r>
              <a:rPr lang="en-US" sz="4800" b="1" dirty="0">
                <a:latin typeface="Roboto Slab" panose="020B0604020202020204" charset="0"/>
                <a:ea typeface="Roboto Slab" panose="020B0604020202020204" charset="0"/>
              </a:rPr>
              <a:t>            </a:t>
            </a:r>
            <a:r>
              <a:rPr lang="en-US" sz="3000" b="1" dirty="0">
                <a:solidFill>
                  <a:schemeClr val="bg2">
                    <a:lumMod val="7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by Andrej </a:t>
            </a:r>
            <a:r>
              <a:rPr lang="en-US" sz="3000" b="1" dirty="0" err="1">
                <a:solidFill>
                  <a:schemeClr val="bg2">
                    <a:lumMod val="75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Karpathy</a:t>
            </a:r>
            <a:endParaRPr lang="en-SG" sz="3000" b="1" dirty="0">
              <a:solidFill>
                <a:schemeClr val="bg2">
                  <a:lumMod val="75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28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Google Shape;75;p13">
            <a:extLst>
              <a:ext uri="{FF2B5EF4-FFF2-40B4-BE49-F238E27FC236}">
                <a16:creationId xmlns:a16="http://schemas.microsoft.com/office/drawing/2014/main" id="{B35EED9E-DF14-4E0C-AB5B-2820F226A0B2}"/>
              </a:ext>
            </a:extLst>
          </p:cNvPr>
          <p:cNvSpPr txBox="1">
            <a:spLocks/>
          </p:cNvSpPr>
          <p:nvPr/>
        </p:nvSpPr>
        <p:spPr>
          <a:xfrm>
            <a:off x="929025" y="285750"/>
            <a:ext cx="7571700" cy="140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br>
              <a:rPr lang="en-SG" sz="3600" dirty="0"/>
            </a:br>
            <a:r>
              <a:rPr lang="en-SG" sz="3600" dirty="0"/>
              <a:t>Coursera reviews over the years</a:t>
            </a:r>
            <a:br>
              <a:rPr lang="en-SG" dirty="0"/>
            </a:br>
            <a:endParaRPr lang="en-SG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5A01DB5-2683-4B79-9C3D-EC0A827EE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94" y="1159313"/>
            <a:ext cx="4744423" cy="352698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BC741E-A8C7-441C-86C0-B844CDDD81C5}"/>
              </a:ext>
            </a:extLst>
          </p:cNvPr>
          <p:cNvSpPr/>
          <p:nvPr/>
        </p:nvSpPr>
        <p:spPr>
          <a:xfrm>
            <a:off x="5314949" y="1238250"/>
            <a:ext cx="964545" cy="334875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750F64C-C9B2-4E73-ACDF-C53D7EF259A8}"/>
              </a:ext>
            </a:extLst>
          </p:cNvPr>
          <p:cNvSpPr txBox="1">
            <a:spLocks/>
          </p:cNvSpPr>
          <p:nvPr/>
        </p:nvSpPr>
        <p:spPr>
          <a:xfrm>
            <a:off x="204712" y="279172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Final Model Topology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BFD368-6C18-46DA-89F8-DF138F97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848"/>
            <a:ext cx="9144000" cy="52339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45BF641D-E848-4436-BFB2-4B01ED35B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68" y="307904"/>
            <a:ext cx="2973684" cy="35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A7E66-DBF2-4D6A-9D99-90EC47AE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25" y="1176074"/>
            <a:ext cx="3292040" cy="1865072"/>
          </a:xfrm>
          <a:prstGeom prst="rect">
            <a:avLst/>
          </a:prstGeom>
        </p:spPr>
      </p:pic>
      <p:sp>
        <p:nvSpPr>
          <p:cNvPr id="9" name="Google Shape;87;p14">
            <a:extLst>
              <a:ext uri="{FF2B5EF4-FFF2-40B4-BE49-F238E27FC236}">
                <a16:creationId xmlns:a16="http://schemas.microsoft.com/office/drawing/2014/main" id="{D573D1A9-B950-45FB-8355-26A400B7C7EA}"/>
              </a:ext>
            </a:extLst>
          </p:cNvPr>
          <p:cNvSpPr txBox="1">
            <a:spLocks/>
          </p:cNvSpPr>
          <p:nvPr/>
        </p:nvSpPr>
        <p:spPr>
          <a:xfrm>
            <a:off x="437585" y="3051420"/>
            <a:ext cx="4791962" cy="118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220k  params</a:t>
            </a:r>
          </a:p>
          <a:p>
            <a:pPr marL="285750" indent="-285750"/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Additional LSTM layer with Dropout 0.2</a:t>
            </a: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70BE906-EC50-460F-B00B-61DF30D62AC7}"/>
                  </a:ext>
                </a:extLst>
              </p14:cNvPr>
              <p14:cNvContentPartPr/>
              <p14:nvPr/>
            </p14:nvContentPartPr>
            <p14:xfrm>
              <a:off x="1159493" y="186240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70BE906-EC50-460F-B00B-61DF30D62A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5853" y="175476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8A5542-DC9E-4CBA-9B13-E54E8CC6752E}"/>
                  </a:ext>
                </a:extLst>
              </p14:cNvPr>
              <p14:cNvContentPartPr/>
              <p14:nvPr/>
            </p14:nvContentPartPr>
            <p14:xfrm>
              <a:off x="1159493" y="1862400"/>
              <a:ext cx="775440" cy="11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8A5542-DC9E-4CBA-9B13-E54E8CC67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5853" y="1754760"/>
                <a:ext cx="8830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6C647A5-0C1F-4C7B-AD57-4B9502D68168}"/>
                  </a:ext>
                </a:extLst>
              </p14:cNvPr>
              <p14:cNvContentPartPr/>
              <p14:nvPr/>
            </p14:nvContentPartPr>
            <p14:xfrm>
              <a:off x="1176413" y="2107560"/>
              <a:ext cx="596160" cy="22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6C647A5-0C1F-4C7B-AD57-4B9502D681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2413" y="1999920"/>
                <a:ext cx="7038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14E3EE1-A074-43BF-83FF-21CDA0C340D5}"/>
                  </a:ext>
                </a:extLst>
              </p14:cNvPr>
              <p14:cNvContentPartPr/>
              <p14:nvPr/>
            </p14:nvContentPartPr>
            <p14:xfrm>
              <a:off x="1193693" y="233616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14E3EE1-A074-43BF-83FF-21CDA0C340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693" y="22285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C76BC30-C596-4D7A-9694-C31C8541E162}"/>
                  </a:ext>
                </a:extLst>
              </p14:cNvPr>
              <p14:cNvContentPartPr/>
              <p14:nvPr/>
            </p14:nvContentPartPr>
            <p14:xfrm>
              <a:off x="1193693" y="2318880"/>
              <a:ext cx="803880" cy="17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C76BC30-C596-4D7A-9694-C31C8541E16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39693" y="2211240"/>
                <a:ext cx="9115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F8295EA-E584-41B0-8B54-11B1B41954A9}"/>
                  </a:ext>
                </a:extLst>
              </p14:cNvPr>
              <p14:cNvContentPartPr/>
              <p14:nvPr/>
            </p14:nvContentPartPr>
            <p14:xfrm>
              <a:off x="5773973" y="1743600"/>
              <a:ext cx="761040" cy="26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F8295EA-E584-41B0-8B54-11B1B41954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19973" y="1635600"/>
                <a:ext cx="8686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8DB05DD-BD2F-402E-A142-03002CE38E24}"/>
                  </a:ext>
                </a:extLst>
              </p14:cNvPr>
              <p14:cNvContentPartPr/>
              <p14:nvPr/>
            </p14:nvContentPartPr>
            <p14:xfrm>
              <a:off x="5824733" y="2403840"/>
              <a:ext cx="634680" cy="19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8DB05DD-BD2F-402E-A142-03002CE38E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71093" y="2296200"/>
                <a:ext cx="7423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5CA2AA-AA1C-4038-92D0-1A2539156418}"/>
                  </a:ext>
                </a:extLst>
              </p14:cNvPr>
              <p14:cNvContentPartPr/>
              <p14:nvPr/>
            </p14:nvContentPartPr>
            <p14:xfrm>
              <a:off x="5816453" y="3013320"/>
              <a:ext cx="854640" cy="26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5CA2AA-AA1C-4038-92D0-1A25391564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62813" y="2905320"/>
                <a:ext cx="96228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5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35E4D-94EB-4073-874B-C055E7355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F336245-409D-4319-9B41-0D9BDF93C915}"/>
              </a:ext>
            </a:extLst>
          </p:cNvPr>
          <p:cNvSpPr txBox="1">
            <a:spLocks/>
          </p:cNvSpPr>
          <p:nvPr/>
        </p:nvSpPr>
        <p:spPr>
          <a:xfrm>
            <a:off x="198214" y="0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Training on entire Dataset</a:t>
            </a:r>
          </a:p>
        </p:txBody>
      </p:sp>
      <p:sp>
        <p:nvSpPr>
          <p:cNvPr id="9" name="Google Shape;132;p19">
            <a:extLst>
              <a:ext uri="{FF2B5EF4-FFF2-40B4-BE49-F238E27FC236}">
                <a16:creationId xmlns:a16="http://schemas.microsoft.com/office/drawing/2014/main" id="{C4637B9A-9DC6-4BB0-9909-6A9D7A46EF63}"/>
              </a:ext>
            </a:extLst>
          </p:cNvPr>
          <p:cNvSpPr txBox="1">
            <a:spLocks/>
          </p:cNvSpPr>
          <p:nvPr/>
        </p:nvSpPr>
        <p:spPr>
          <a:xfrm>
            <a:off x="75510" y="513053"/>
            <a:ext cx="1743015" cy="433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sz="1600" b="1" dirty="0">
                <a:solidFill>
                  <a:schemeClr val="accent5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1000 chars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B3A5E2-7624-4199-BEBD-DBA881D62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6403"/>
            <a:ext cx="9144000" cy="1344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0B5DF7-1087-4D38-BE41-CE65BC610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10302"/>
            <a:ext cx="9144000" cy="2524189"/>
          </a:xfrm>
          <a:prstGeom prst="rect">
            <a:avLst/>
          </a:prstGeom>
        </p:spPr>
      </p:pic>
      <p:sp>
        <p:nvSpPr>
          <p:cNvPr id="14" name="Google Shape;132;p19">
            <a:extLst>
              <a:ext uri="{FF2B5EF4-FFF2-40B4-BE49-F238E27FC236}">
                <a16:creationId xmlns:a16="http://schemas.microsoft.com/office/drawing/2014/main" id="{6E0B6E1A-ABC4-46DD-A6DB-2081682F0D22}"/>
              </a:ext>
            </a:extLst>
          </p:cNvPr>
          <p:cNvSpPr txBox="1">
            <a:spLocks/>
          </p:cNvSpPr>
          <p:nvPr/>
        </p:nvSpPr>
        <p:spPr>
          <a:xfrm>
            <a:off x="94348" y="2259186"/>
            <a:ext cx="1724177" cy="379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sz="1600" b="1" dirty="0">
                <a:solidFill>
                  <a:schemeClr val="accent5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2000 chars</a:t>
            </a:r>
          </a:p>
        </p:txBody>
      </p:sp>
    </p:spTree>
    <p:extLst>
      <p:ext uri="{BB962C8B-B14F-4D97-AF65-F5344CB8AC3E}">
        <p14:creationId xmlns:p14="http://schemas.microsoft.com/office/powerpoint/2010/main" val="155305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EB619EC-1D4A-46D1-AA27-BFDB2D7CEA7E}"/>
              </a:ext>
            </a:extLst>
          </p:cNvPr>
          <p:cNvSpPr txBox="1">
            <a:spLocks/>
          </p:cNvSpPr>
          <p:nvPr/>
        </p:nvSpPr>
        <p:spPr>
          <a:xfrm>
            <a:off x="198214" y="211800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A36F1-FA32-4E7F-A7C1-CA1907FE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" y="1106751"/>
            <a:ext cx="9144000" cy="331500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31974F-BBE6-4B21-A54C-566E2C954AAC}"/>
              </a:ext>
            </a:extLst>
          </p:cNvPr>
          <p:cNvSpPr/>
          <p:nvPr/>
        </p:nvSpPr>
        <p:spPr>
          <a:xfrm>
            <a:off x="19250" y="4011283"/>
            <a:ext cx="9105500" cy="39360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B7A8F6-B7FA-47BE-9436-E84A6B3E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3" y="896923"/>
            <a:ext cx="70961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FC0CCF4-2B60-4676-AD11-2DBAF63C1C10}"/>
              </a:ext>
            </a:extLst>
          </p:cNvPr>
          <p:cNvSpPr txBox="1">
            <a:spLocks/>
          </p:cNvSpPr>
          <p:nvPr/>
        </p:nvSpPr>
        <p:spPr>
          <a:xfrm>
            <a:off x="606587" y="253146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Accuracy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77F8A75-0A7A-414D-9742-A5DFE2173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659420"/>
            <a:ext cx="70008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946EB4E-FFD6-4DEC-A800-2D013CBD6DFE}"/>
              </a:ext>
            </a:extLst>
          </p:cNvPr>
          <p:cNvSpPr txBox="1">
            <a:spLocks/>
          </p:cNvSpPr>
          <p:nvPr/>
        </p:nvSpPr>
        <p:spPr>
          <a:xfrm>
            <a:off x="606587" y="253146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4B89B-68B9-4B13-B0B2-4A2BAF9C2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879" y="975601"/>
            <a:ext cx="1266011" cy="5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5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2B6F3-31F3-47D4-9D4F-3AB9AD66B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7EB2F6B-453F-42BB-B051-1CB87BE02FC2}"/>
              </a:ext>
            </a:extLst>
          </p:cNvPr>
          <p:cNvSpPr txBox="1">
            <a:spLocks/>
          </p:cNvSpPr>
          <p:nvPr/>
        </p:nvSpPr>
        <p:spPr>
          <a:xfrm>
            <a:off x="198214" y="301637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Conclusion</a:t>
            </a:r>
          </a:p>
        </p:txBody>
      </p:sp>
      <p:sp>
        <p:nvSpPr>
          <p:cNvPr id="5" name="Google Shape;87;p14">
            <a:extLst>
              <a:ext uri="{FF2B5EF4-FFF2-40B4-BE49-F238E27FC236}">
                <a16:creationId xmlns:a16="http://schemas.microsoft.com/office/drawing/2014/main" id="{307EA8A1-67F8-49CC-A66E-6289C4EF0D38}"/>
              </a:ext>
            </a:extLst>
          </p:cNvPr>
          <p:cNvSpPr txBox="1">
            <a:spLocks/>
          </p:cNvSpPr>
          <p:nvPr/>
        </p:nvSpPr>
        <p:spPr>
          <a:xfrm>
            <a:off x="882008" y="893520"/>
            <a:ext cx="7379984" cy="296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514350" indent="-514350">
              <a:buFont typeface="Source Sans Pro"/>
              <a:buAutoNum type="arabicPeriod"/>
            </a:pP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Fine – tune more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&gt; epoch better in this case</a:t>
            </a:r>
          </a:p>
          <a:p>
            <a:pPr marL="514350" indent="-514350">
              <a:buFont typeface="Source Sans Pro"/>
              <a:buAutoNum type="arabicPeriod"/>
            </a:pPr>
            <a:r>
              <a:rPr lang="en-US" sz="2600" b="1" dirty="0">
                <a:solidFill>
                  <a:schemeClr val="bg1">
                    <a:lumMod val="50000"/>
                  </a:schemeClr>
                </a:solidFill>
              </a:rPr>
              <a:t>can be used to generate fake reviews</a:t>
            </a:r>
          </a:p>
          <a:p>
            <a:pPr marL="0" indent="0">
              <a:buNone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Source Sans Pro"/>
              <a:buAutoNum type="arabicPeriod"/>
            </a:pPr>
            <a:endParaRPr lang="en-US"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62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06ED10E-92F3-4F9C-8E2B-101E3619924A}"/>
              </a:ext>
            </a:extLst>
          </p:cNvPr>
          <p:cNvSpPr txBox="1">
            <a:spLocks/>
          </p:cNvSpPr>
          <p:nvPr/>
        </p:nvSpPr>
        <p:spPr>
          <a:xfrm>
            <a:off x="198214" y="260540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References:</a:t>
            </a:r>
          </a:p>
        </p:txBody>
      </p:sp>
      <p:sp>
        <p:nvSpPr>
          <p:cNvPr id="4" name="Google Shape;87;p14">
            <a:hlinkClick r:id="rId3" action="ppaction://hlinksldjump"/>
            <a:extLst>
              <a:ext uri="{FF2B5EF4-FFF2-40B4-BE49-F238E27FC236}">
                <a16:creationId xmlns:a16="http://schemas.microsoft.com/office/drawing/2014/main" id="{A6D1446F-6FFA-4ACC-BB40-743EDD704B52}"/>
              </a:ext>
            </a:extLst>
          </p:cNvPr>
          <p:cNvSpPr txBox="1">
            <a:spLocks/>
          </p:cNvSpPr>
          <p:nvPr/>
        </p:nvSpPr>
        <p:spPr>
          <a:xfrm>
            <a:off x="198214" y="963140"/>
            <a:ext cx="8747572" cy="34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  <a:hlinkClick r:id="rId4"/>
              </a:rPr>
              <a:t>The Unreasonable Effectiveness of Recurrent Neural Networks by Andrej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  <a:hlinkClick r:id="rId4"/>
              </a:rPr>
              <a:t>Karpathy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  <a:hlinkClick r:id="rId5"/>
              </a:rPr>
              <a:t>Text generation with an RNN tutorial from tensorflow.org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  <a:hlinkClick r:id="rId6"/>
              </a:rPr>
              <a:t>Character-level text generation with LSTM from keras.io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  <a:hlinkClick r:id="rId7"/>
              </a:rPr>
              <a:t>Text Generation With RNN + TensorFlow from section.io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  <a:hlinkClick r:id="rId8"/>
              </a:rPr>
              <a:t>Tutorial from Tanner Gilbert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indent="-457200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  <a:hlinkClick r:id="rId9"/>
              </a:rPr>
              <a:t>Machine Learning Mastery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indent="-457200">
              <a:buFont typeface="+mj-lt"/>
              <a:buAutoNum type="arabicPeriod"/>
            </a:pPr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Roboto Slab" panose="020B0604020202020204" charset="0"/>
                <a:ea typeface="Roboto Slab" panose="020B0604020202020204" charset="0"/>
                <a:hlinkClick r:id="rId10"/>
              </a:rPr>
              <a:t>predictivehacks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indent="-457200">
              <a:buFont typeface="+mj-lt"/>
              <a:buAutoNum type="arabicPeriod"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indent="-457200">
              <a:buFont typeface="+mj-lt"/>
              <a:buAutoNum type="arabicPeriod"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526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35E4D-94EB-4073-874B-C055E7355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774A1EEC-E8A2-46E3-AFEB-36E6374A433F}"/>
              </a:ext>
            </a:extLst>
          </p:cNvPr>
          <p:cNvSpPr txBox="1">
            <a:spLocks/>
          </p:cNvSpPr>
          <p:nvPr/>
        </p:nvSpPr>
        <p:spPr>
          <a:xfrm>
            <a:off x="475616" y="599588"/>
            <a:ext cx="3089516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9551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51E39AB-F7F3-40FD-95E5-EA0447C8B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93" y="1159313"/>
            <a:ext cx="4901563" cy="369964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BC741E-A8C7-441C-86C0-B844CDDD81C5}"/>
              </a:ext>
            </a:extLst>
          </p:cNvPr>
          <p:cNvSpPr/>
          <p:nvPr/>
        </p:nvSpPr>
        <p:spPr>
          <a:xfrm>
            <a:off x="2864505" y="1159313"/>
            <a:ext cx="897869" cy="359053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DDC35-CB61-4DB3-8B5D-044C41D618B5}"/>
              </a:ext>
            </a:extLst>
          </p:cNvPr>
          <p:cNvSpPr txBox="1"/>
          <p:nvPr/>
        </p:nvSpPr>
        <p:spPr>
          <a:xfrm>
            <a:off x="6391275" y="3209925"/>
            <a:ext cx="2631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 Slab" panose="020B0604020202020204" charset="0"/>
                <a:ea typeface="Roboto Slab" panose="020B0604020202020204" charset="0"/>
              </a:rPr>
              <a:t>COVID-19 Global lockdown</a:t>
            </a:r>
          </a:p>
        </p:txBody>
      </p:sp>
      <p:sp>
        <p:nvSpPr>
          <p:cNvPr id="13" name="Google Shape;75;p13">
            <a:extLst>
              <a:ext uri="{FF2B5EF4-FFF2-40B4-BE49-F238E27FC236}">
                <a16:creationId xmlns:a16="http://schemas.microsoft.com/office/drawing/2014/main" id="{9AC58713-56A0-4B0E-AA9E-98FF9DA5CCA7}"/>
              </a:ext>
            </a:extLst>
          </p:cNvPr>
          <p:cNvSpPr txBox="1">
            <a:spLocks/>
          </p:cNvSpPr>
          <p:nvPr/>
        </p:nvSpPr>
        <p:spPr>
          <a:xfrm>
            <a:off x="929025" y="284539"/>
            <a:ext cx="7571700" cy="140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Roboto Slab"/>
              <a:buNone/>
              <a:defRPr sz="44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br>
              <a:rPr lang="en-SG" sz="3600" dirty="0"/>
            </a:br>
            <a:r>
              <a:rPr lang="en-SG" sz="3600" dirty="0"/>
              <a:t>Coursera reviews in 2020</a:t>
            </a:r>
            <a:br>
              <a:rPr lang="en-SG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56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977866" y="1366126"/>
            <a:ext cx="7379984" cy="2411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Data Cleaning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Translation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Exploratory Data Analysis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Classification Models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SG" sz="2600" b="1" dirty="0">
                <a:solidFill>
                  <a:schemeClr val="bg1">
                    <a:lumMod val="50000"/>
                  </a:schemeClr>
                </a:solidFill>
              </a:rPr>
              <a:t>Text Generation Modelling</a:t>
            </a:r>
          </a:p>
          <a:p>
            <a:pPr marL="514350" lvl="0" indent="-51435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sz="2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" name="Google Shape;75;p13">
            <a:extLst>
              <a:ext uri="{FF2B5EF4-FFF2-40B4-BE49-F238E27FC236}">
                <a16:creationId xmlns:a16="http://schemas.microsoft.com/office/drawing/2014/main" id="{F6D6996D-3219-4B47-992B-79E975BB5805}"/>
              </a:ext>
            </a:extLst>
          </p:cNvPr>
          <p:cNvSpPr txBox="1">
            <a:spLocks/>
          </p:cNvSpPr>
          <p:nvPr/>
        </p:nvSpPr>
        <p:spPr>
          <a:xfrm>
            <a:off x="924171" y="6635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br>
              <a:rPr lang="en-SG" sz="3600" dirty="0"/>
            </a:br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Overview</a:t>
            </a:r>
            <a:endParaRPr lang="en-S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0" y="1086920"/>
            <a:ext cx="2434152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2513338" y="2180270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2616486" y="2305096"/>
            <a:ext cx="2031714" cy="1888024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4375587" y="310650"/>
            <a:ext cx="2211300" cy="2186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4648200" y="502696"/>
            <a:ext cx="1744198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dirty="0">
                <a:solidFill>
                  <a:schemeClr val="bg1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Drop reviews by beta-testers</a:t>
            </a:r>
            <a:endParaRPr sz="1800" b="1" dirty="0">
              <a:solidFill>
                <a:schemeClr val="bg1">
                  <a:lumMod val="50000"/>
                </a:scheme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0" name="Google Shape;280;p30"/>
          <p:cNvCxnSpPr>
            <a:cxnSpLocks/>
          </p:cNvCxnSpPr>
          <p:nvPr/>
        </p:nvCxnSpPr>
        <p:spPr>
          <a:xfrm>
            <a:off x="1981695" y="3070061"/>
            <a:ext cx="523381" cy="241596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>
            <a:cxnSpLocks/>
          </p:cNvCxnSpPr>
          <p:nvPr/>
        </p:nvCxnSpPr>
        <p:spPr>
          <a:xfrm flipV="1">
            <a:off x="4674224" y="2471913"/>
            <a:ext cx="466989" cy="506829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" name="Google Shape;273;p30">
            <a:extLst>
              <a:ext uri="{FF2B5EF4-FFF2-40B4-BE49-F238E27FC236}">
                <a16:creationId xmlns:a16="http://schemas.microsoft.com/office/drawing/2014/main" id="{38E9B7FB-E667-4145-82B3-E3ADAF2F8EF5}"/>
              </a:ext>
            </a:extLst>
          </p:cNvPr>
          <p:cNvSpPr/>
          <p:nvPr/>
        </p:nvSpPr>
        <p:spPr>
          <a:xfrm>
            <a:off x="6380322" y="2172770"/>
            <a:ext cx="2211300" cy="2151761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75;p30">
            <a:extLst>
              <a:ext uri="{FF2B5EF4-FFF2-40B4-BE49-F238E27FC236}">
                <a16:creationId xmlns:a16="http://schemas.microsoft.com/office/drawing/2014/main" id="{854F5769-61CC-4B4B-9B48-9C2FFC5C5704}"/>
              </a:ext>
            </a:extLst>
          </p:cNvPr>
          <p:cNvSpPr/>
          <p:nvPr/>
        </p:nvSpPr>
        <p:spPr>
          <a:xfrm>
            <a:off x="6572250" y="2305050"/>
            <a:ext cx="1884594" cy="1885919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B33CEA-DCD1-43DB-A9FD-2BE505BB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0" y="310650"/>
            <a:ext cx="7571700" cy="702600"/>
          </a:xfrm>
        </p:spPr>
        <p:txBody>
          <a:bodyPr/>
          <a:lstStyle/>
          <a:p>
            <a:r>
              <a:rPr lang="en-SG" sz="3600" b="1" dirty="0"/>
              <a:t>Data Cleaning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1AA42-55D7-42F4-B4C5-7E8211701C0C}"/>
              </a:ext>
            </a:extLst>
          </p:cNvPr>
          <p:cNvSpPr txBox="1"/>
          <p:nvPr/>
        </p:nvSpPr>
        <p:spPr>
          <a:xfrm>
            <a:off x="2828925" y="2640699"/>
            <a:ext cx="172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Drop duplicates &amp; word count &lt; 5</a:t>
            </a:r>
          </a:p>
        </p:txBody>
      </p:sp>
      <p:sp>
        <p:nvSpPr>
          <p:cNvPr id="27" name="Google Shape;279;p30">
            <a:extLst>
              <a:ext uri="{FF2B5EF4-FFF2-40B4-BE49-F238E27FC236}">
                <a16:creationId xmlns:a16="http://schemas.microsoft.com/office/drawing/2014/main" id="{DD9A80C0-582E-449F-9FC3-3AEFD42758E8}"/>
              </a:ext>
            </a:extLst>
          </p:cNvPr>
          <p:cNvSpPr/>
          <p:nvPr/>
        </p:nvSpPr>
        <p:spPr>
          <a:xfrm>
            <a:off x="236023" y="1312321"/>
            <a:ext cx="2004702" cy="18024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SG" sz="18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Merge 2 </a:t>
            </a:r>
            <a:r>
              <a:rPr lang="en-SG" sz="1800" b="1" i="0" dirty="0">
                <a:solidFill>
                  <a:schemeClr val="bg1">
                    <a:lumMod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Datasets from Kaggle</a:t>
            </a:r>
            <a:endParaRPr lang="en-SG" sz="1800" b="1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8" name="Google Shape;281;p30">
            <a:extLst>
              <a:ext uri="{FF2B5EF4-FFF2-40B4-BE49-F238E27FC236}">
                <a16:creationId xmlns:a16="http://schemas.microsoft.com/office/drawing/2014/main" id="{A70FEB62-520B-400A-B923-F11E8092A58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6281357" y="2172772"/>
            <a:ext cx="422802" cy="315116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2032245-AD76-48A0-BFE4-8865CF4ADA42}"/>
              </a:ext>
            </a:extLst>
          </p:cNvPr>
          <p:cNvSpPr txBox="1"/>
          <p:nvPr/>
        </p:nvSpPr>
        <p:spPr>
          <a:xfrm>
            <a:off x="6605194" y="2978742"/>
            <a:ext cx="1851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Translation…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F73E73-0343-4512-AA3F-6FEAA64B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2976" y="4378160"/>
            <a:ext cx="11173787" cy="1551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/>
          <p:cNvSpPr/>
          <p:nvPr/>
        </p:nvSpPr>
        <p:spPr>
          <a:xfrm rot="10800000">
            <a:off x="1693202" y="1682958"/>
            <a:ext cx="1721018" cy="1721022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2879255" y="276271"/>
            <a:ext cx="1721018" cy="1921484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27" name="Arc 26"/>
          <p:cNvSpPr/>
          <p:nvPr/>
        </p:nvSpPr>
        <p:spPr>
          <a:xfrm rot="10800000">
            <a:off x="4055783" y="1682958"/>
            <a:ext cx="1721018" cy="1721022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5213258" y="376502"/>
            <a:ext cx="1721018" cy="1721022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1" name="Arc 40"/>
          <p:cNvSpPr/>
          <p:nvPr/>
        </p:nvSpPr>
        <p:spPr>
          <a:xfrm rot="10800000">
            <a:off x="6351685" y="1682958"/>
            <a:ext cx="1721018" cy="1721022"/>
          </a:xfrm>
          <a:prstGeom prst="arc">
            <a:avLst>
              <a:gd name="adj1" fmla="val 7914138"/>
              <a:gd name="adj2" fmla="val 2868450"/>
            </a:avLst>
          </a:prstGeom>
          <a:ln w="88900" cap="rnd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2" name="Oval 41"/>
          <p:cNvSpPr/>
          <p:nvPr/>
        </p:nvSpPr>
        <p:spPr>
          <a:xfrm rot="10800000">
            <a:off x="6873988" y="3022622"/>
            <a:ext cx="714512" cy="7145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5" tIns="89131" rIns="0" bIns="0"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3" name="Oval 42"/>
          <p:cNvSpPr/>
          <p:nvPr/>
        </p:nvSpPr>
        <p:spPr>
          <a:xfrm rot="10800000">
            <a:off x="5699608" y="105350"/>
            <a:ext cx="714512" cy="7977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830" tIns="89131" rIns="0" bIns="0"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4" name="Oval 43"/>
          <p:cNvSpPr/>
          <p:nvPr/>
        </p:nvSpPr>
        <p:spPr>
          <a:xfrm rot="10800000">
            <a:off x="4539985" y="3022622"/>
            <a:ext cx="714512" cy="7145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5" tIns="89131" rIns="0" bIns="0"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5" name="Oval 44"/>
          <p:cNvSpPr/>
          <p:nvPr/>
        </p:nvSpPr>
        <p:spPr>
          <a:xfrm rot="10800000">
            <a:off x="3349711" y="83860"/>
            <a:ext cx="714512" cy="7977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5" tIns="89131" rIns="0" bIns="0"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6" name="Oval 45"/>
          <p:cNvSpPr/>
          <p:nvPr/>
        </p:nvSpPr>
        <p:spPr>
          <a:xfrm rot="10800000">
            <a:off x="2205979" y="3022622"/>
            <a:ext cx="714512" cy="7145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5" tIns="89131" rIns="0" bIns="0" rtlCol="0" anchor="ctr"/>
          <a:lstStyle/>
          <a:p>
            <a:pPr algn="ctr"/>
            <a:endParaRPr lang="en-US" sz="2399" b="1" dirty="0">
              <a:solidFill>
                <a:schemeClr val="tx2"/>
              </a:solidFill>
              <a:latin typeface="Roboto Bold" charset="0"/>
            </a:endParaRPr>
          </a:p>
        </p:txBody>
      </p:sp>
      <p:sp>
        <p:nvSpPr>
          <p:cNvPr id="47" name="Shape 2774"/>
          <p:cNvSpPr/>
          <p:nvPr/>
        </p:nvSpPr>
        <p:spPr>
          <a:xfrm>
            <a:off x="4753513" y="3253734"/>
            <a:ext cx="325553" cy="325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2436291" y="3217101"/>
            <a:ext cx="325553" cy="325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3553017" y="385432"/>
            <a:ext cx="325867" cy="281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7087534" y="3275932"/>
            <a:ext cx="325553" cy="28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5912372" y="370091"/>
            <a:ext cx="325351" cy="32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64443" y="2424655"/>
            <a:ext cx="1719014" cy="63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US" sz="1500" b="1" dirty="0">
                <a:solidFill>
                  <a:schemeClr val="accent6">
                    <a:lumMod val="90000"/>
                  </a:schemeClr>
                </a:solidFill>
                <a:latin typeface="Arima Madurai Light" pitchFamily="2" charset="77"/>
                <a:ea typeface="Lato Light" charset="0"/>
                <a:cs typeface="Arima Madurai Light" pitchFamily="2" charset="77"/>
              </a:rPr>
              <a:t>SpaCy</a:t>
            </a:r>
            <a:r>
              <a:rPr lang="en-US" sz="1500" b="1" dirty="0">
                <a:latin typeface="Arima Madurai Light" pitchFamily="2" charset="77"/>
                <a:ea typeface="Lato Light" charset="0"/>
                <a:cs typeface="Arima Madurai Light" pitchFamily="2" charset="77"/>
              </a:rPr>
              <a:t> </a:t>
            </a:r>
            <a:r>
              <a:rPr lang="en-US" sz="1500" dirty="0">
                <a:latin typeface="Arima Madurai Light" pitchFamily="2" charset="77"/>
                <a:ea typeface="Lato Light" charset="0"/>
                <a:cs typeface="Arima Madurai Light" pitchFamily="2" charset="77"/>
              </a:rPr>
              <a:t>is used to detect the different languages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523418" y="2053415"/>
            <a:ext cx="7809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Arima Madurai Semi" pitchFamily="2" charset="77"/>
                <a:ea typeface="Roboto" charset="0"/>
                <a:cs typeface="Arima Madurai Semi" pitchFamily="2" charset="77"/>
              </a:rPr>
              <a:t>Step 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73775" y="1211240"/>
            <a:ext cx="1719014" cy="63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US" sz="1500" b="1" dirty="0">
                <a:solidFill>
                  <a:schemeClr val="accent6">
                    <a:lumMod val="90000"/>
                  </a:schemeClr>
                </a:solidFill>
                <a:latin typeface="Arima Madurai Light" pitchFamily="2" charset="77"/>
                <a:ea typeface="Lato Light" charset="0"/>
                <a:cs typeface="Arima Madurai Light" pitchFamily="2" charset="77"/>
              </a:rPr>
              <a:t>google_trans_new</a:t>
            </a:r>
            <a:r>
              <a:rPr lang="en-US" sz="1500" dirty="0">
                <a:latin typeface="Arima Madurai Light" pitchFamily="2" charset="77"/>
                <a:ea typeface="Lato Light" charset="0"/>
                <a:cs typeface="Arima Madurai Light" pitchFamily="2" charset="77"/>
              </a:rPr>
              <a:t>, a free python API for google translate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732752" y="925725"/>
            <a:ext cx="7809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Arima Madurai Semi" pitchFamily="2" charset="77"/>
                <a:ea typeface="Roboto" charset="0"/>
                <a:cs typeface="Arima Madurai Semi" pitchFamily="2" charset="77"/>
              </a:rPr>
              <a:t>Step 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91500" y="1211240"/>
            <a:ext cx="1719014" cy="636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US" sz="1500" b="1" dirty="0">
                <a:solidFill>
                  <a:schemeClr val="accent6">
                    <a:lumMod val="90000"/>
                  </a:schemeClr>
                </a:solidFill>
                <a:latin typeface="Arima Madurai Light" pitchFamily="2" charset="77"/>
                <a:ea typeface="Lato Light" charset="0"/>
                <a:cs typeface="Arima Madurai Light" pitchFamily="2" charset="77"/>
              </a:rPr>
              <a:t>nltk.corpus </a:t>
            </a:r>
            <a:r>
              <a:rPr lang="en-US" sz="1500" dirty="0">
                <a:latin typeface="Arima Madurai Light" pitchFamily="2" charset="77"/>
                <a:ea typeface="Lato Light" charset="0"/>
                <a:cs typeface="Arima Madurai Light" pitchFamily="2" charset="77"/>
              </a:rPr>
              <a:t>find not </a:t>
            </a:r>
            <a:r>
              <a:rPr lang="en-US" sz="1500" dirty="0" err="1">
                <a:latin typeface="Arima Madurai Light" pitchFamily="2" charset="77"/>
                <a:ea typeface="Lato Light" charset="0"/>
                <a:cs typeface="Arima Madurai Light" pitchFamily="2" charset="77"/>
              </a:rPr>
              <a:t>english</a:t>
            </a:r>
            <a:r>
              <a:rPr lang="en-US" sz="1500" dirty="0">
                <a:latin typeface="Arima Madurai Light" pitchFamily="2" charset="77"/>
                <a:ea typeface="Lato Light" charset="0"/>
                <a:cs typeface="Arima Madurai Light" pitchFamily="2" charset="77"/>
              </a:rPr>
              <a:t> reviews, 20k rows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349711" y="916200"/>
            <a:ext cx="7809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Arima Madurai Semi" pitchFamily="2" charset="77"/>
                <a:ea typeface="Roboto" charset="0"/>
                <a:cs typeface="Arima Madurai Semi" pitchFamily="2" charset="77"/>
              </a:rPr>
              <a:t>Step 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367365" y="2424655"/>
            <a:ext cx="1719014" cy="45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US" sz="1500" dirty="0">
                <a:latin typeface="Arima Madurai Light" pitchFamily="2" charset="77"/>
                <a:ea typeface="Lato Light" charset="0"/>
                <a:cs typeface="Arima Madurai Light" pitchFamily="2" charset="77"/>
              </a:rPr>
              <a:t>Concatenate back to  dataframe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64439" y="2053415"/>
            <a:ext cx="7809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Arima Madurai Semi" pitchFamily="2" charset="77"/>
                <a:ea typeface="Roboto" charset="0"/>
                <a:cs typeface="Arima Madurai Semi" pitchFamily="2" charset="77"/>
              </a:rPr>
              <a:t>Step 05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749113" y="2424655"/>
            <a:ext cx="1594790" cy="457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US" sz="1500" b="1" dirty="0">
                <a:solidFill>
                  <a:schemeClr val="accent6">
                    <a:lumMod val="90000"/>
                  </a:schemeClr>
                </a:solidFill>
                <a:latin typeface="Arima Madurai Light" pitchFamily="2" charset="77"/>
                <a:ea typeface="Lato Light" charset="0"/>
                <a:cs typeface="Arima Madurai Light" pitchFamily="2" charset="77"/>
              </a:rPr>
              <a:t>Regex</a:t>
            </a:r>
            <a:r>
              <a:rPr lang="en-US" sz="1500" dirty="0">
                <a:latin typeface="Arima Madurai Light" pitchFamily="2" charset="77"/>
                <a:ea typeface="Lato Light" charset="0"/>
                <a:cs typeface="Arima Madurai Light" pitchFamily="2" charset="77"/>
              </a:rPr>
              <a:t> is used to clean up text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139507" y="2053415"/>
            <a:ext cx="7809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Arima Madurai Semi" pitchFamily="2" charset="77"/>
                <a:ea typeface="Roboto" charset="0"/>
                <a:cs typeface="Arima Madurai Semi" pitchFamily="2" charset="77"/>
              </a:rPr>
              <a:t>Step 01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EB286F78-CAF0-4D32-A18D-025B4AA7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50" y="3713360"/>
            <a:ext cx="8101013" cy="600075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D2806B97-5EAD-4BD3-A6D1-39A0339C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838" y="4301489"/>
            <a:ext cx="5407819" cy="642938"/>
          </a:xfrm>
          <a:prstGeom prst="rect">
            <a:avLst/>
          </a:prstGeom>
        </p:spPr>
      </p:pic>
      <p:sp>
        <p:nvSpPr>
          <p:cNvPr id="283" name="Speech Bubble: Rectangle with Corners Rounded 282">
            <a:extLst>
              <a:ext uri="{FF2B5EF4-FFF2-40B4-BE49-F238E27FC236}">
                <a16:creationId xmlns:a16="http://schemas.microsoft.com/office/drawing/2014/main" id="{18A53AB7-5E56-4697-BC10-56DEADC58887}"/>
              </a:ext>
            </a:extLst>
          </p:cNvPr>
          <p:cNvSpPr/>
          <p:nvPr/>
        </p:nvSpPr>
        <p:spPr>
          <a:xfrm rot="10800000">
            <a:off x="7928530" y="3298372"/>
            <a:ext cx="994747" cy="577326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4D8ED-0770-4D3A-84C1-854BF8B34D15}"/>
              </a:ext>
            </a:extLst>
          </p:cNvPr>
          <p:cNvSpPr txBox="1"/>
          <p:nvPr/>
        </p:nvSpPr>
        <p:spPr>
          <a:xfrm>
            <a:off x="7928531" y="3380304"/>
            <a:ext cx="8735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>
                <a:solidFill>
                  <a:schemeClr val="bg1"/>
                </a:solidFill>
              </a:rPr>
              <a:t>Left with 400k rows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C097ADF5-44C9-4B75-993C-CE55C08E04F5}"/>
              </a:ext>
            </a:extLst>
          </p:cNvPr>
          <p:cNvSpPr/>
          <p:nvPr/>
        </p:nvSpPr>
        <p:spPr>
          <a:xfrm rot="10800000" flipH="1">
            <a:off x="1828563" y="4440162"/>
            <a:ext cx="1333651" cy="323243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>
              <a:solidFill>
                <a:schemeClr val="tx1"/>
              </a:solidFill>
            </a:endParaRPr>
          </a:p>
        </p:txBody>
      </p:sp>
      <p:sp>
        <p:nvSpPr>
          <p:cNvPr id="284" name="Speech Bubble: Rectangle with Corners Rounded 283">
            <a:extLst>
              <a:ext uri="{FF2B5EF4-FFF2-40B4-BE49-F238E27FC236}">
                <a16:creationId xmlns:a16="http://schemas.microsoft.com/office/drawing/2014/main" id="{D1530A54-988D-4013-985B-FF2EA88BB005}"/>
              </a:ext>
            </a:extLst>
          </p:cNvPr>
          <p:cNvSpPr/>
          <p:nvPr/>
        </p:nvSpPr>
        <p:spPr>
          <a:xfrm>
            <a:off x="6949260" y="80464"/>
            <a:ext cx="1156163" cy="750578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5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6F2C9DA-BD11-4C54-A3D4-49953E5718EE}"/>
              </a:ext>
            </a:extLst>
          </p:cNvPr>
          <p:cNvSpPr txBox="1"/>
          <p:nvPr/>
        </p:nvSpPr>
        <p:spPr>
          <a:xfrm>
            <a:off x="7036823" y="138544"/>
            <a:ext cx="10073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>
                <a:solidFill>
                  <a:schemeClr val="bg1"/>
                </a:solidFill>
              </a:rPr>
              <a:t>500 rows at a time due to API limit</a:t>
            </a:r>
          </a:p>
        </p:txBody>
      </p:sp>
      <p:sp>
        <p:nvSpPr>
          <p:cNvPr id="279" name="Title 2">
            <a:extLst>
              <a:ext uri="{FF2B5EF4-FFF2-40B4-BE49-F238E27FC236}">
                <a16:creationId xmlns:a16="http://schemas.microsoft.com/office/drawing/2014/main" id="{07CCA3C3-C346-4C65-92A6-A283125B0761}"/>
              </a:ext>
            </a:extLst>
          </p:cNvPr>
          <p:cNvSpPr txBox="1">
            <a:spLocks/>
          </p:cNvSpPr>
          <p:nvPr/>
        </p:nvSpPr>
        <p:spPr>
          <a:xfrm>
            <a:off x="195415" y="233987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21299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8" grpId="0"/>
      <p:bldP spid="59" grpId="0"/>
      <p:bldP spid="60" grpId="0"/>
      <p:bldP spid="61" grpId="0"/>
      <p:bldP spid="62" grpId="0"/>
      <p:bldP spid="63" grpId="0"/>
      <p:bldP spid="283" grpId="0" animBg="1"/>
      <p:bldP spid="6" grpId="0" animBg="1"/>
      <p:bldP spid="284" grpId="0" animBg="1"/>
      <p:bldP spid="2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2E8DFB4-6EBA-4FDB-BCDF-115DC073AA70}"/>
              </a:ext>
            </a:extLst>
          </p:cNvPr>
          <p:cNvSpPr txBox="1">
            <a:spLocks/>
          </p:cNvSpPr>
          <p:nvPr/>
        </p:nvSpPr>
        <p:spPr>
          <a:xfrm>
            <a:off x="195415" y="233771"/>
            <a:ext cx="8486248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EDA - Frequency of rating 5 reviews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F4DB7-CF9B-4F0C-A987-539BB6CB7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60" y="1033180"/>
            <a:ext cx="59245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11DA3-44FE-4163-B584-18FEBD333B3E}"/>
              </a:ext>
            </a:extLst>
          </p:cNvPr>
          <p:cNvSpPr txBox="1"/>
          <p:nvPr/>
        </p:nvSpPr>
        <p:spPr>
          <a:xfrm>
            <a:off x="5960537" y="2788356"/>
            <a:ext cx="259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Roboto Slab" panose="020B0604020202020204" charset="0"/>
                <a:ea typeface="Roboto Slab" panose="020B0604020202020204" charset="0"/>
              </a:rPr>
              <a:t>Baseline Accuracy : 77 %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cxnSpLocks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6DFBA7-756E-41DC-A227-3234BA8B9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43" y="991738"/>
            <a:ext cx="5345452" cy="3761236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C278920B-0EEF-47AF-9390-D3BF9BBBEFF7}"/>
              </a:ext>
            </a:extLst>
          </p:cNvPr>
          <p:cNvSpPr txBox="1">
            <a:spLocks/>
          </p:cNvSpPr>
          <p:nvPr/>
        </p:nvSpPr>
        <p:spPr>
          <a:xfrm>
            <a:off x="195415" y="233771"/>
            <a:ext cx="7571700" cy="70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EDA - </a:t>
            </a:r>
            <a:r>
              <a:rPr lang="en-SG" sz="36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Roboto Slab" panose="020B0604020202020204" charset="0"/>
                <a:ea typeface="Roboto Slab" panose="020B0604020202020204" charset="0"/>
              </a:rPr>
              <a:t>wordcloud</a:t>
            </a:r>
            <a:endParaRPr lang="en-SG" sz="3600" b="1" dirty="0">
              <a:solidFill>
                <a:schemeClr val="accent2">
                  <a:lumMod val="60000"/>
                  <a:lumOff val="40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1730</Words>
  <Application>Microsoft Office PowerPoint</Application>
  <PresentationFormat>On-screen Show (16:9)</PresentationFormat>
  <Paragraphs>278</Paragraphs>
  <Slides>37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Roboto Bold</vt:lpstr>
      <vt:lpstr>Arima Madurai Light</vt:lpstr>
      <vt:lpstr>Calibri</vt:lpstr>
      <vt:lpstr>Arima Madurai Semi</vt:lpstr>
      <vt:lpstr>Roboto Slab</vt:lpstr>
      <vt:lpstr>Helvetica Neue</vt:lpstr>
      <vt:lpstr>Source Sans Pro</vt:lpstr>
      <vt:lpstr>Cordelia template</vt:lpstr>
      <vt:lpstr>Classification &amp; Text Generation of Coursera reviews </vt:lpstr>
      <vt:lpstr> Problem Statement </vt:lpstr>
      <vt:lpstr>PowerPoint Presentation</vt:lpstr>
      <vt:lpstr>PowerPoint Presentation</vt:lpstr>
      <vt:lpstr>PowerPoint Presentation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&amp; Text Generation of Coursera reviews</dc:title>
  <dc:creator>daphnekyx</dc:creator>
  <cp:lastModifiedBy>daphnekyx</cp:lastModifiedBy>
  <cp:revision>106</cp:revision>
  <dcterms:modified xsi:type="dcterms:W3CDTF">2021-04-28T03:11:29Z</dcterms:modified>
</cp:coreProperties>
</file>